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67" r:id="rId3"/>
    <p:sldId id="261" r:id="rId4"/>
    <p:sldId id="268" r:id="rId5"/>
    <p:sldId id="262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 varScale="1">
        <p:scale>
          <a:sx n="73" d="100"/>
          <a:sy n="73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1C1D-9328-40F9-BD76-F89F5A7E6DEE}" type="datetimeFigureOut">
              <a:rPr lang="sv-SE" smtClean="0"/>
              <a:t>2020-03-06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B8C56-D53D-4D62-9E42-F31AC93AB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0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Med utgångspunkt i trygghets-</a:t>
            </a:r>
            <a:r>
              <a:rPr lang="sv-SE" baseline="0" dirty="0" smtClean="0"/>
              <a:t> och säkerhetsprogrammet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08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30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1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9" y="467862"/>
            <a:ext cx="1367968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53954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4093894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40000"/>
            <a:ext cx="54792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4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08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54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34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5" y="5733256"/>
            <a:ext cx="7282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04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412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40001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5185" y="1440000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4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805185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07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513" y="1440000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513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03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8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798800" y="1439863"/>
            <a:ext cx="3888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4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9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576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72000" y="1440000"/>
            <a:ext cx="23148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733256"/>
            <a:ext cx="576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8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8219256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5" y="5733256"/>
            <a:ext cx="8218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5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988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988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47988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5540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2880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0643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939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803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10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95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1587260"/>
            <a:ext cx="4565904" cy="4565904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850606" y="334804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386262" y="347183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355866" y="316802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850606" y="228763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3230697" y="264767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3599689" y="301484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3779709" y="176349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3883252" y="227149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75057" y="277474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748984" y="176387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4676976" y="226792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4496956" y="277198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4957390" y="302664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5325856" y="264767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5694317" y="228763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5181032" y="348562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694317" y="334804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6190712" y="320666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5181032" y="389717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5706473" y="404037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6214900" y="414013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4941999" y="436041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5317430" y="472045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5699413" y="508727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4496956" y="458990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4676976" y="508727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4820992" y="558029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3386296" y="390615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2870657" y="407719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2354211" y="418741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3623392" y="435368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3239649" y="472045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2880723" y="508727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4054216" y="461744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3949890" y="509583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3801985" y="565602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03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1585163"/>
            <a:ext cx="4570098" cy="4570098"/>
          </a:xfrm>
          <a:prstGeom prst="rect">
            <a:avLst/>
          </a:prstGeom>
        </p:spPr>
      </p:pic>
      <p:sp>
        <p:nvSpPr>
          <p:cNvPr id="4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854800" y="334946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390456" y="347325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360060" y="316944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854800" y="228905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3234891" y="264909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3603883" y="301625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3783903" y="176491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3887446" y="227291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79251" y="277615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753178" y="176528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4681170" y="226934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4501150" y="277339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4961584" y="302805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5330050" y="264909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5698511" y="228905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5185226" y="348704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698511" y="334946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6194906" y="320807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5185226" y="389859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5710667" y="404179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6219094" y="414155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4946193" y="436182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5321624" y="472186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5703607" y="508868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4501150" y="459131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4681170" y="508868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4825186" y="558171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3390490" y="390756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2874851" y="407861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2358405" y="418883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3627586" y="435509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3243843" y="472186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2884917" y="508868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4058410" y="461885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3954084" y="509724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3806179" y="565743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693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9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9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4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4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0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F946-A91F-4BB2-8055-319EAA008AB0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8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15681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4400" dirty="0" smtClean="0"/>
              <a:t>Trygghets- </a:t>
            </a:r>
            <a:r>
              <a:rPr lang="sv-SE" sz="4400" dirty="0"/>
              <a:t>och säkerhetsarbetet i </a:t>
            </a:r>
            <a:r>
              <a:rPr lang="sv-SE" sz="4400" dirty="0" smtClean="0"/>
              <a:t>Bromma stadsdelsförvaltning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35539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1800" dirty="0" smtClean="0">
                <a:latin typeface="Stockholm Type Bold" pitchFamily="50" charset="0"/>
              </a:rPr>
              <a:t>Trygghets- och säkerhetsarbetet Bromma SDF 2020</a:t>
            </a:r>
            <a:endParaRPr lang="sv-SE" sz="1800" dirty="0">
              <a:latin typeface="Stockholm Type Bold" pitchFamily="50" charset="0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69703"/>
              </p:ext>
            </p:extLst>
          </p:nvPr>
        </p:nvGraphicFramePr>
        <p:xfrm>
          <a:off x="170151" y="707957"/>
          <a:ext cx="8712965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627941307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3960825571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880420808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3155460809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897012647"/>
                    </a:ext>
                  </a:extLst>
                </a:gridCol>
              </a:tblGrid>
              <a:tr h="523037"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1</a:t>
                      </a:r>
                      <a:r>
                        <a:rPr lang="sv-SE" sz="1000" b="1" baseline="0" dirty="0" smtClean="0"/>
                        <a:t> </a:t>
                      </a:r>
                      <a:r>
                        <a:rPr lang="sv-SE" sz="1200" b="1" baseline="0" dirty="0" smtClean="0"/>
                        <a:t>Förebygga olyckor </a:t>
                      </a:r>
                      <a:endParaRPr lang="sv-SE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2. Förebygga brott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3. Förebygga otillåten påverkan samt hot och våld mot</a:t>
                      </a:r>
                      <a:r>
                        <a:rPr lang="sv-SE" sz="1200" b="1" baseline="0" dirty="0" smtClean="0"/>
                        <a:t> anställda</a:t>
                      </a:r>
                      <a:endParaRPr lang="sv-SE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4. Bygga motståndskraft och </a:t>
                      </a:r>
                      <a:r>
                        <a:rPr lang="sv-SE" sz="1200" b="1" dirty="0" smtClean="0"/>
                        <a:t>krishanterings förmåga</a:t>
                      </a:r>
                      <a:endParaRPr lang="sv-SE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5. Bygga ett gott säkerhetsskydd</a:t>
                      </a:r>
                      <a:endParaRPr lang="sv-SE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725071"/>
                  </a:ext>
                </a:extLst>
              </a:tr>
              <a:tr h="48364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/>
                        <a:t>Systematiskt brandskydds-arbete på förvaltnings- och enhetsnivå (SBA)</a:t>
                      </a:r>
                      <a:endParaRPr lang="sv-SE" sz="900" b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0" i="1" dirty="0" smtClean="0"/>
                        <a:t>- Brandskyddssamordnare/</a:t>
                      </a:r>
                      <a:r>
                        <a:rPr lang="sv-SE" sz="900" b="0" i="1" baseline="0" dirty="0" smtClean="0"/>
                        <a:t> Lokalintendent,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Enhetschefer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="1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dirty="0" smtClean="0"/>
                        <a:t>Systematiskt olycksföre-</a:t>
                      </a:r>
                      <a:br>
                        <a:rPr lang="sv-SE" sz="900" b="1" dirty="0" smtClean="0"/>
                      </a:br>
                      <a:r>
                        <a:rPr lang="sv-SE" sz="900" b="1" dirty="0" smtClean="0"/>
                        <a:t>byggande arbete</a:t>
                      </a:r>
                      <a:r>
                        <a:rPr lang="sv-SE" sz="900" b="1" baseline="0" dirty="0" smtClean="0"/>
                        <a:t> – människa, miljö och egendom.</a:t>
                      </a:r>
                      <a:endParaRPr lang="sv-SE" sz="9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IA-samordnare HR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baseline="0" dirty="0" smtClean="0">
                          <a:solidFill>
                            <a:schemeClr val="tx1"/>
                          </a:solidFill>
                        </a:rPr>
                        <a:t>- Lokal och park</a:t>
                      </a: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dirty="0" smtClean="0"/>
                        <a:t>- Trygghets- och säkerhetssamordnare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 </a:t>
                      </a:r>
                      <a:endParaRPr lang="sv-SE" sz="90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b="1" baseline="0" dirty="0" smtClean="0"/>
                        <a:t>Samverkans-överenskommelse med lokalpolisområde Bromma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0" baseline="0" dirty="0" smtClean="0"/>
                        <a:t>-</a:t>
                      </a:r>
                      <a:r>
                        <a:rPr lang="sv-SE" sz="900" i="1" dirty="0" smtClean="0"/>
                        <a:t>Trygghets- och säkerhetssamordnare</a:t>
                      </a: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Preventionssamordnare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Fältassistenter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Socialtjänsten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i="0" baseline="0" dirty="0" smtClean="0"/>
                        <a:t>Fysisk miljö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baseline="0" dirty="0" smtClean="0"/>
                        <a:t>- Lokal och park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baseline="0" dirty="0" smtClean="0"/>
                        <a:t>Handlingsplan mot våldsbejakande extremism, VBE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r>
                        <a:rPr lang="sv-SE" sz="900" i="1" baseline="0" dirty="0" smtClean="0"/>
                        <a:t>- Preventionssamordnare</a:t>
                      </a:r>
                      <a:endParaRPr lang="sv-SE" sz="9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baseline="0" dirty="0" smtClean="0"/>
                        <a:t>ANDT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Preventionssamordnare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900" i="1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i="0" baseline="0" dirty="0" smtClean="0"/>
                        <a:t>Samverkan kommun, polis mm lägesbild/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i="0" baseline="0" dirty="0" smtClean="0"/>
                        <a:t>Operativt BRÅ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0" baseline="0" dirty="0" smtClean="0"/>
                        <a:t>-</a:t>
                      </a:r>
                      <a:r>
                        <a:rPr lang="sv-SE" sz="900" i="1" dirty="0" smtClean="0"/>
                        <a:t>Trygghets- och säkerhetssamordnare</a:t>
                      </a:r>
                      <a:endParaRPr lang="sv-SE" sz="900" b="1" i="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b="1" i="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i="0" baseline="0" dirty="0" smtClean="0">
                          <a:solidFill>
                            <a:schemeClr val="tx1"/>
                          </a:solidFill>
                        </a:rPr>
                        <a:t>Lokalt BRÅ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900" b="0" i="0" baseline="0" dirty="0" smtClean="0">
                          <a:solidFill>
                            <a:schemeClr val="tx1"/>
                          </a:solidFill>
                        </a:rPr>
                        <a:t>Direktör mm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="1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900" b="1" dirty="0" smtClean="0"/>
                        <a:t>Systematiska arbetsmiljöarbetet, i enlighet med stadens personalpolicy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r>
                        <a:rPr lang="sv-SE" sz="900" i="1" dirty="0" smtClean="0"/>
                        <a:t>- Alla</a:t>
                      </a:r>
                      <a:r>
                        <a:rPr lang="sv-SE" sz="900" i="1" baseline="0" dirty="0" smtClean="0"/>
                        <a:t> e</a:t>
                      </a:r>
                      <a:r>
                        <a:rPr lang="sv-SE" sz="900" i="1" dirty="0" smtClean="0"/>
                        <a:t>nhetschefer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="1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dirty="0" smtClean="0"/>
                        <a:t>Hot och våldsplaner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r>
                        <a:rPr lang="sv-SE" sz="900" i="1" dirty="0" smtClean="0"/>
                        <a:t>- Alla</a:t>
                      </a:r>
                      <a:r>
                        <a:rPr lang="sv-SE" sz="900" i="1" baseline="0" dirty="0" smtClean="0"/>
                        <a:t> e</a:t>
                      </a:r>
                      <a:r>
                        <a:rPr lang="sv-SE" sz="900" i="1" dirty="0" smtClean="0"/>
                        <a:t>nhetschefer</a:t>
                      </a:r>
                    </a:p>
                    <a:p>
                      <a:endParaRPr lang="sv-SE" sz="900" dirty="0" smtClean="0"/>
                    </a:p>
                    <a:p>
                      <a:r>
                        <a:rPr lang="sv-SE" sz="900" b="1" dirty="0" smtClean="0"/>
                        <a:t>Personlarm, inköp och utarbetande av rutiner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Ansvarig: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i="1" dirty="0" smtClean="0"/>
                        <a:t>Alla</a:t>
                      </a:r>
                      <a:r>
                        <a:rPr lang="sv-SE" sz="900" i="1" baseline="0" dirty="0" smtClean="0"/>
                        <a:t> e</a:t>
                      </a:r>
                      <a:r>
                        <a:rPr lang="sv-SE" sz="900" i="1" dirty="0" smtClean="0"/>
                        <a:t>nhetschefer,</a:t>
                      </a:r>
                      <a:r>
                        <a:rPr lang="sv-SE" sz="900" i="1" baseline="0" dirty="0" smtClean="0"/>
                        <a:t> med stöd från Upphandlings- och inköpssamordnare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i="1" baseline="0" dirty="0" smtClean="0"/>
                        <a:t>FH; Lokal och Park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1" dirty="0" smtClean="0"/>
                        <a:t>Stöd vid incidenter och uppföljning efter händelser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Ansvarig: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dirty="0" smtClean="0"/>
                        <a:t>- Alla</a:t>
                      </a:r>
                      <a:r>
                        <a:rPr lang="sv-SE" sz="900" i="1" baseline="0" dirty="0" smtClean="0"/>
                        <a:t> e</a:t>
                      </a:r>
                      <a:r>
                        <a:rPr lang="sv-SE" sz="900" i="1" dirty="0" smtClean="0"/>
                        <a:t>nhetschefer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dirty="0" smtClean="0"/>
                        <a:t>- HR</a:t>
                      </a:r>
                    </a:p>
                    <a:p>
                      <a:endParaRPr lang="sv-SE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/>
                        <a:t>Värna de förtroendevaldas säkerhet i samband med att de utövar sitt kommunala uppdrag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Ansvarig: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/>
                        <a:t>- </a:t>
                      </a:r>
                      <a:r>
                        <a:rPr lang="sv-SE" sz="900" i="1" dirty="0" smtClean="0"/>
                        <a:t>Trygghets- och säkerhetssamordnare (utvecklingsområde)</a:t>
                      </a:r>
                      <a:endParaRPr lang="sv-SE" sz="9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 smtClean="0"/>
                    </a:p>
                    <a:p>
                      <a:endParaRPr lang="sv-SE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b="1" baseline="0" dirty="0" smtClean="0"/>
                        <a:t>Krisledning</a:t>
                      </a:r>
                      <a:r>
                        <a:rPr lang="sv-SE" sz="9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r>
                        <a:rPr lang="sv-SE" sz="900" i="1" baseline="0" dirty="0" smtClean="0"/>
                        <a:t>- Direktör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FVL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Trygghets- och säkerhetssamordnare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900" i="1" baseline="0" dirty="0" smtClean="0"/>
                    </a:p>
                    <a:p>
                      <a:r>
                        <a:rPr lang="sv-SE" sz="900" b="1" dirty="0" smtClean="0"/>
                        <a:t>Krisledningsplan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1" baseline="0" dirty="0" smtClean="0"/>
                        <a:t>-Trygghets- och säkerhetssamordnare</a:t>
                      </a:r>
                      <a:endParaRPr lang="sv-SE" sz="90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dirty="0" smtClean="0"/>
                    </a:p>
                    <a:p>
                      <a:r>
                        <a:rPr lang="sv-SE" sz="900" b="1" dirty="0" smtClean="0"/>
                        <a:t>Risk- och sårbarhetsanalyser </a:t>
                      </a:r>
                      <a:r>
                        <a:rPr lang="sv-SE" sz="900" b="1" baseline="0" dirty="0" smtClean="0"/>
                        <a:t>(RSA)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ILS-samordnare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="1" baseline="0" dirty="0" smtClean="0"/>
                    </a:p>
                    <a:p>
                      <a:r>
                        <a:rPr lang="sv-SE" sz="900" b="1" baseline="0" dirty="0" smtClean="0"/>
                        <a:t>Civilt försvar (from april ca)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r>
                        <a:rPr lang="sv-SE" sz="900" baseline="0" dirty="0" smtClean="0"/>
                        <a:t/>
                      </a:r>
                      <a:br>
                        <a:rPr lang="sv-SE" sz="900" baseline="0" dirty="0" smtClean="0"/>
                      </a:br>
                      <a:r>
                        <a:rPr lang="sv-SE" sz="900" i="0" baseline="0" dirty="0" smtClean="0"/>
                        <a:t>- </a:t>
                      </a:r>
                      <a:r>
                        <a:rPr lang="sv-SE" sz="900" i="1" baseline="0" dirty="0" smtClean="0"/>
                        <a:t>Trygghets- och säkerhetssamordnare</a:t>
                      </a:r>
                    </a:p>
                    <a:p>
                      <a:endParaRPr lang="sv-SE" sz="900" b="1" dirty="0" smtClean="0"/>
                    </a:p>
                    <a:p>
                      <a:r>
                        <a:rPr lang="sv-SE" sz="900" b="1" dirty="0" smtClean="0"/>
                        <a:t>Krisstöd</a:t>
                      </a:r>
                    </a:p>
                    <a:p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1" dirty="0" smtClean="0"/>
                        <a:t>-Operativa ledare, socialtjänsten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Lokal</a:t>
                      </a:r>
                      <a:r>
                        <a:rPr lang="sv-SE" sz="900" b="1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rissamverkan</a:t>
                      </a:r>
                      <a:endParaRPr lang="sv-SE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baseline="0" dirty="0" smtClean="0">
                          <a:solidFill>
                            <a:schemeClr val="tx1"/>
                          </a:solidFill>
                        </a:rPr>
                        <a:t>- Direktör, Trygghets- och säkerhetssamordnare, krisstödjarna, Bromma flygplats,</a:t>
                      </a:r>
                      <a:r>
                        <a:rPr lang="sv-SE" sz="9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900" i="1" dirty="0" smtClean="0">
                          <a:solidFill>
                            <a:schemeClr val="tx1"/>
                          </a:solidFill>
                        </a:rPr>
                        <a:t>Polis,</a:t>
                      </a:r>
                      <a:r>
                        <a:rPr lang="sv-SE" sz="9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900" i="1" dirty="0" smtClean="0">
                          <a:solidFill>
                            <a:schemeClr val="tx1"/>
                          </a:solidFill>
                        </a:rPr>
                        <a:t>Röda Korset, församlingar,</a:t>
                      </a:r>
                      <a:r>
                        <a:rPr lang="sv-SE" sz="900" i="1" baseline="0" dirty="0" smtClean="0">
                          <a:solidFill>
                            <a:schemeClr val="tx1"/>
                          </a:solidFill>
                        </a:rPr>
                        <a:t> mm </a:t>
                      </a:r>
                      <a:endParaRPr lang="sv-SE" sz="9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/>
                        <a:t>Informationssäkerhet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dirty="0" smtClean="0"/>
                        <a:t>- </a:t>
                      </a:r>
                      <a:r>
                        <a:rPr lang="sv-SE" sz="900" i="1" dirty="0" err="1" smtClean="0"/>
                        <a:t>Informationssäkerhets-samordnare</a:t>
                      </a:r>
                      <a:r>
                        <a:rPr lang="sv-SE" sz="900" i="1" dirty="0" smtClean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dirty="0" smtClean="0"/>
                        <a:t>- Dataskyddsombud, DSO</a:t>
                      </a:r>
                      <a:endParaRPr lang="sv-SE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/>
                        <a:t/>
                      </a:r>
                      <a:br>
                        <a:rPr lang="sv-SE" sz="900" dirty="0" smtClean="0"/>
                      </a:br>
                      <a:endParaRPr lang="sv-SE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 smtClean="0"/>
                        <a:t>Säkerställa att all hantering av personuppgifter sker enligt med offentlighets- och sekretesslagen samt personuppgiftslagen.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dirty="0" smtClean="0"/>
                        <a:t>- Alla</a:t>
                      </a:r>
                      <a:r>
                        <a:rPr lang="sv-SE" sz="900" i="1" baseline="0" dirty="0" smtClean="0"/>
                        <a:t> e</a:t>
                      </a:r>
                      <a:r>
                        <a:rPr lang="sv-SE" sz="900" i="1" dirty="0" smtClean="0"/>
                        <a:t>nhetschefer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dirty="0" smtClean="0"/>
                        <a:t>- Arkivorganisationen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dirty="0" smtClean="0"/>
                        <a:t>- Arkivarie/GDPR projektledare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900" i="1" dirty="0" smtClean="0"/>
                        <a:t>Registrator</a:t>
                      </a:r>
                      <a:endParaRPr lang="sv-SE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52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4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38274"/>
              </p:ext>
            </p:extLst>
          </p:nvPr>
        </p:nvGraphicFramePr>
        <p:xfrm>
          <a:off x="1979712" y="332657"/>
          <a:ext cx="4680520" cy="4992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795679084"/>
                    </a:ext>
                  </a:extLst>
                </a:gridCol>
              </a:tblGrid>
              <a:tr h="465997"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2. Förebygga brott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97363"/>
                  </a:ext>
                </a:extLst>
              </a:tr>
              <a:tr h="4358539">
                <a:tc>
                  <a:txBody>
                    <a:bodyPr/>
                    <a:lstStyle/>
                    <a:p>
                      <a:r>
                        <a:rPr lang="sv-SE" sz="1200" b="1" baseline="0" dirty="0" smtClean="0"/>
                        <a:t>Samverkans-överenskommelse </a:t>
                      </a:r>
                      <a:r>
                        <a:rPr lang="sv-SE" sz="1200" b="1" baseline="0" dirty="0" smtClean="0"/>
                        <a:t>polis och stadsdel</a:t>
                      </a:r>
                      <a:endParaRPr lang="sv-SE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0" baseline="0" dirty="0" smtClean="0"/>
                        <a:t>-</a:t>
                      </a:r>
                      <a:r>
                        <a:rPr lang="sv-SE" sz="900" i="1" dirty="0" smtClean="0"/>
                        <a:t>Trygghets- och säkerhetssamordnare</a:t>
                      </a: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Preventionssamordnare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Fältassistenter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900" i="1" baseline="0" dirty="0" smtClean="0"/>
                        <a:t>Socialtjänsten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b="1" i="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1200" b="1" i="0" baseline="0" dirty="0" smtClean="0">
                          <a:solidFill>
                            <a:schemeClr val="tx1"/>
                          </a:solidFill>
                        </a:rPr>
                        <a:t>Lokalt Brottsförebyggande Råd, BRÅ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b="0" i="0" baseline="0" dirty="0" smtClean="0">
                          <a:solidFill>
                            <a:schemeClr val="tx1"/>
                          </a:solidFill>
                        </a:rPr>
                        <a:t>- Direktör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1200" b="1" i="0" baseline="0" dirty="0" smtClean="0"/>
                        <a:t>Operativt BRÅ, Gemensam lägesbild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r>
                        <a:rPr lang="sv-SE" sz="900" i="0" baseline="0" dirty="0" smtClean="0"/>
                        <a:t>-</a:t>
                      </a:r>
                      <a:r>
                        <a:rPr lang="sv-SE" sz="900" i="1" dirty="0" smtClean="0"/>
                        <a:t>Trygghets- och säkerhetssamordnare</a:t>
                      </a:r>
                      <a:endParaRPr lang="sv-SE" sz="900" b="1" i="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1200" b="1" i="0" baseline="0" dirty="0" smtClean="0"/>
                        <a:t>Fysisk miljö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1" baseline="0" dirty="0" smtClean="0"/>
                        <a:t>- Lokal och park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9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1200" b="1" baseline="0" dirty="0" smtClean="0"/>
                        <a:t>Handlingsplan mot våldsbejakande extremism, VBE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r>
                        <a:rPr lang="sv-SE" sz="900" i="1" baseline="0" dirty="0" smtClean="0"/>
                        <a:t>- Preventionssamordnare</a:t>
                      </a:r>
                      <a:endParaRPr lang="sv-SE" sz="9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baseline="0" dirty="0" smtClean="0"/>
                        <a:t>Alkohol, narkotika, doping, tobak, ANDT-prevention</a:t>
                      </a:r>
                      <a:endParaRPr lang="sv-SE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 smtClean="0"/>
                        <a:t>Ansvarig:</a:t>
                      </a:r>
                      <a:endParaRPr lang="sv-SE" sz="900" b="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900" i="1" baseline="0" dirty="0" smtClean="0"/>
                        <a:t>- Preventionssamordnare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1200" i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sv-SE" sz="900" b="1" i="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3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9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 smtClean="0"/>
              <a:t>Kontinuerlig lägesbild Bromma/Operativt BRÅ</a:t>
            </a: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b="0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3800" b="1" dirty="0" smtClean="0"/>
              <a:t>Bromma </a:t>
            </a:r>
            <a:r>
              <a:rPr lang="sv-SE" sz="3800" b="1" dirty="0" err="1" smtClean="0"/>
              <a:t>sdf</a:t>
            </a:r>
            <a:r>
              <a:rPr lang="sv-SE" sz="3800" b="1" dirty="0" smtClean="0"/>
              <a:t>		Polisen		Externa </a:t>
            </a:r>
          </a:p>
          <a:p>
            <a:pPr marL="0" indent="0">
              <a:buNone/>
            </a:pPr>
            <a:r>
              <a:rPr lang="sv-SE" sz="3800" b="1" dirty="0"/>
              <a:t>	</a:t>
            </a:r>
            <a:r>
              <a:rPr lang="sv-SE" sz="3800" b="1" dirty="0" smtClean="0"/>
              <a:t>					organisationer</a:t>
            </a:r>
            <a:endParaRPr lang="sv-SE" sz="3800" dirty="0" smtClean="0"/>
          </a:p>
          <a:p>
            <a:pPr marL="0" indent="0">
              <a:buNone/>
            </a:pPr>
            <a:r>
              <a:rPr lang="sv-SE" dirty="0" smtClean="0"/>
              <a:t>Socialtjänst					Kommunala </a:t>
            </a:r>
          </a:p>
          <a:p>
            <a:pPr marL="0" indent="0">
              <a:buNone/>
            </a:pPr>
            <a:r>
              <a:rPr lang="sv-SE" i="1" dirty="0" smtClean="0"/>
              <a:t>						</a:t>
            </a:r>
            <a:r>
              <a:rPr lang="sv-SE" dirty="0"/>
              <a:t>grundskolor; </a:t>
            </a:r>
            <a:r>
              <a:rPr lang="sv-SE" i="1" dirty="0"/>
              <a:t>kuratorer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Administration</a:t>
            </a:r>
            <a:r>
              <a:rPr lang="sv-SE" b="1" dirty="0" smtClean="0"/>
              <a:t>					</a:t>
            </a:r>
            <a:r>
              <a:rPr lang="sv-SE" dirty="0" smtClean="0"/>
              <a:t>Grannstöd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						</a:t>
            </a:r>
          </a:p>
          <a:p>
            <a:pPr marL="0" indent="0">
              <a:buNone/>
            </a:pPr>
            <a:r>
              <a:rPr lang="sv-SE" i="1" dirty="0" smtClean="0"/>
              <a:t>						</a:t>
            </a:r>
            <a:r>
              <a:rPr lang="sv-SE" dirty="0" smtClean="0"/>
              <a:t>Svenska bostäder</a:t>
            </a:r>
          </a:p>
          <a:p>
            <a:pPr marL="0" indent="0">
              <a:buNone/>
            </a:pPr>
            <a:r>
              <a:rPr lang="sv-SE" dirty="0" smtClean="0"/>
              <a:t>Äldreomsorgen					SISAB</a:t>
            </a:r>
            <a:r>
              <a:rPr lang="sv-SE" i="1" dirty="0" smtClean="0"/>
              <a:t>	</a:t>
            </a:r>
          </a:p>
          <a:p>
            <a:pPr marL="0" indent="0">
              <a:buNone/>
            </a:pPr>
            <a:r>
              <a:rPr lang="sv-SE" i="1" dirty="0"/>
              <a:t>	</a:t>
            </a:r>
            <a:r>
              <a:rPr lang="sv-SE" i="1" dirty="0" smtClean="0"/>
              <a:t>					</a:t>
            </a:r>
            <a:r>
              <a:rPr lang="sv-SE" dirty="0" smtClean="0"/>
              <a:t>Familjebostäde</a:t>
            </a:r>
            <a:r>
              <a:rPr lang="sv-SE" i="1" dirty="0" smtClean="0"/>
              <a:t>r</a:t>
            </a:r>
            <a:endParaRPr lang="sv-SE" dirty="0"/>
          </a:p>
          <a:p>
            <a:pPr marL="0" indent="0">
              <a:buNone/>
            </a:pPr>
            <a:r>
              <a:rPr lang="sv-SE" i="1" dirty="0" smtClean="0"/>
              <a:t>						</a:t>
            </a:r>
            <a:r>
              <a:rPr lang="sv-SE" dirty="0" err="1" smtClean="0"/>
              <a:t>Micasa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Förskola</a:t>
            </a:r>
            <a:r>
              <a:rPr lang="sv-SE" b="1" dirty="0" smtClean="0"/>
              <a:t>					</a:t>
            </a:r>
            <a:r>
              <a:rPr lang="sv-SE" b="1" dirty="0" smtClean="0"/>
              <a:t>	</a:t>
            </a:r>
            <a:r>
              <a:rPr lang="sv-SE" dirty="0" smtClean="0"/>
              <a:t>Primula</a:t>
            </a:r>
            <a:endParaRPr lang="sv-SE" dirty="0" smtClean="0"/>
          </a:p>
          <a:p>
            <a:pPr marL="0" indent="0">
              <a:buNone/>
            </a:pPr>
            <a:r>
              <a:rPr lang="sv-SE" b="1" dirty="0"/>
              <a:t>	</a:t>
            </a:r>
            <a:r>
              <a:rPr lang="sv-SE" b="1" dirty="0" smtClean="0"/>
              <a:t>					</a:t>
            </a:r>
            <a:r>
              <a:rPr lang="sv-SE" dirty="0" smtClean="0"/>
              <a:t>Stockholmshem</a:t>
            </a:r>
            <a:r>
              <a:rPr lang="sv-SE" b="1" dirty="0"/>
              <a:t>	</a:t>
            </a:r>
            <a:r>
              <a:rPr lang="sv-SE" b="1" dirty="0" smtClean="0"/>
              <a:t>					</a:t>
            </a:r>
            <a:r>
              <a:rPr lang="sv-SE" b="1" dirty="0" smtClean="0"/>
              <a:t>	</a:t>
            </a:r>
            <a:r>
              <a:rPr lang="sv-SE" dirty="0" smtClean="0"/>
              <a:t>Bromma 							företagarförening</a:t>
            </a:r>
          </a:p>
          <a:p>
            <a:pPr marL="0" indent="0">
              <a:buNone/>
            </a:pPr>
            <a:r>
              <a:rPr lang="sv-SE" dirty="0" smtClean="0"/>
              <a:t>						</a:t>
            </a:r>
            <a:r>
              <a:rPr lang="sv-SE" dirty="0" err="1" smtClean="0"/>
              <a:t>mfl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4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 - 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m.potx" id="{E49F1394-C997-4CA3-A8CD-81CB71DAF987}" vid="{A66D5745-BA82-4CCF-BD14-672B940186FA}"/>
    </a:ext>
  </a:extLst>
</a:theme>
</file>

<file path=ppt/theme/theme2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50C62483-A8A2-4F5F-8DA2-4E59CD45C447}" vid="{5BC9E681-649A-46B1-A361-B0B22F6451F7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</TotalTime>
  <Words>528</Words>
  <Application>Microsoft Office PowerPoint</Application>
  <PresentationFormat>Bildspel på skärmen (4:3)</PresentationFormat>
  <Paragraphs>148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Stockholm Type Bold</vt:lpstr>
      <vt:lpstr>Office-tema</vt:lpstr>
      <vt:lpstr>Sthlm Presentation</vt:lpstr>
      <vt:lpstr>PowerPoint-presentation</vt:lpstr>
      <vt:lpstr>Trygghets- och säkerhetsarbetet Bromma SDF 2020</vt:lpstr>
      <vt:lpstr>PowerPoint-presentation</vt:lpstr>
      <vt:lpstr>Kontinuerlig lägesbild Bromma/Operativt BRÅ 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Annica Persson</dc:creator>
  <cp:lastModifiedBy>Annica Persson</cp:lastModifiedBy>
  <cp:revision>21</cp:revision>
  <dcterms:created xsi:type="dcterms:W3CDTF">2020-01-16T12:39:25Z</dcterms:created>
  <dcterms:modified xsi:type="dcterms:W3CDTF">2020-03-06T08:29:21Z</dcterms:modified>
</cp:coreProperties>
</file>