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7"/>
  </p:notesMasterIdLst>
  <p:sldIdLst>
    <p:sldId id="267" r:id="rId3"/>
    <p:sldId id="261" r:id="rId4"/>
    <p:sldId id="268" r:id="rId5"/>
    <p:sldId id="262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>
      <p:cViewPr varScale="1">
        <p:scale>
          <a:sx n="73" d="100"/>
          <a:sy n="73" d="100"/>
        </p:scale>
        <p:origin x="131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F1C1D-9328-40F9-BD76-F89F5A7E6DEE}" type="datetimeFigureOut">
              <a:rPr lang="sv-SE" smtClean="0"/>
              <a:t>2020-03-06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B8C56-D53D-4D62-9E42-F31AC93AB6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205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Med utgångspunkt i trygghets-</a:t>
            </a:r>
            <a:r>
              <a:rPr lang="sv-SE" baseline="0" dirty="0" smtClean="0"/>
              <a:t> och säkerhetsprogrammet</a:t>
            </a:r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13758-4B63-40D7-B26B-F67CE25F1C5D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0087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D709F-E256-4A36-B43A-C2969BEDD107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2301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51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74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18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-vit logo för mörka bi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5490000" cy="968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57200" y="1440000"/>
            <a:ext cx="5472608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underrubrik här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799" y="467862"/>
            <a:ext cx="1367968" cy="496800"/>
          </a:xfrm>
          <a:prstGeom prst="rect">
            <a:avLst/>
          </a:prstGeom>
        </p:spPr>
      </p:pic>
      <p:sp>
        <p:nvSpPr>
          <p:cNvPr id="7" name="textruta 6"/>
          <p:cNvSpPr txBox="1"/>
          <p:nvPr userDrawn="1"/>
        </p:nvSpPr>
        <p:spPr>
          <a:xfrm>
            <a:off x="9252520" y="13466"/>
            <a:ext cx="15841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För att byta bakgrundsbild klicka på STHLM bilder på fliken Start. </a:t>
            </a:r>
          </a:p>
          <a:p>
            <a:endParaRPr lang="sv-SE" sz="1400" dirty="0">
              <a:solidFill>
                <a:schemeClr val="tx2"/>
              </a:solidFill>
            </a:endParaRPr>
          </a:p>
          <a:p>
            <a:r>
              <a:rPr lang="sv-SE" sz="1400" dirty="0">
                <a:solidFill>
                  <a:schemeClr val="tx2"/>
                </a:solidFill>
              </a:rPr>
              <a:t>Har du en egen bild högerklickar du på bakgrundsbilden och väljer Formatera bakgrund och sen Infoga från: Fil. </a:t>
            </a:r>
          </a:p>
          <a:p>
            <a:r>
              <a:rPr lang="sv-SE" sz="1400" dirty="0">
                <a:solidFill>
                  <a:schemeClr val="tx2"/>
                </a:solidFill>
              </a:rPr>
              <a:t> </a:t>
            </a:r>
          </a:p>
          <a:p>
            <a:r>
              <a:rPr lang="sv-SE" sz="1400" dirty="0">
                <a:solidFill>
                  <a:schemeClr val="tx2"/>
                </a:solidFill>
              </a:rPr>
              <a:t>Tänk på att logotypen alltid ska vara tydlig. Vit logotyp mot mörk bakgrund och svart logotyp mot ljus.</a:t>
            </a:r>
          </a:p>
          <a:p>
            <a:r>
              <a:rPr lang="sv-SE" sz="1400" dirty="0">
                <a:solidFill>
                  <a:schemeClr val="tx2"/>
                </a:solidFill>
              </a:rPr>
              <a:t>Byt mellan de olika under Layout. </a:t>
            </a:r>
          </a:p>
        </p:txBody>
      </p:sp>
    </p:spTree>
    <p:extLst>
      <p:ext uri="{BB962C8B-B14F-4D97-AF65-F5344CB8AC3E}">
        <p14:creationId xmlns:p14="http://schemas.microsoft.com/office/powerpoint/2010/main" val="1539540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-svart logo för ljusa bi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5490000" cy="968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57200" y="1440000"/>
            <a:ext cx="5472608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underrubrik här</a:t>
            </a: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467862"/>
            <a:ext cx="1367968" cy="468276"/>
          </a:xfrm>
          <a:prstGeom prst="rect">
            <a:avLst/>
          </a:prstGeom>
        </p:spPr>
      </p:pic>
      <p:sp>
        <p:nvSpPr>
          <p:cNvPr id="7" name="textruta 6"/>
          <p:cNvSpPr txBox="1"/>
          <p:nvPr userDrawn="1"/>
        </p:nvSpPr>
        <p:spPr>
          <a:xfrm>
            <a:off x="9252520" y="13466"/>
            <a:ext cx="15841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För att byta bakgrundsbild klicka på STHLM bilder på fliken Start. </a:t>
            </a:r>
          </a:p>
          <a:p>
            <a:endParaRPr lang="sv-SE" sz="1400" dirty="0">
              <a:solidFill>
                <a:schemeClr val="tx2"/>
              </a:solidFill>
            </a:endParaRPr>
          </a:p>
          <a:p>
            <a:r>
              <a:rPr lang="sv-SE" sz="1400" dirty="0">
                <a:solidFill>
                  <a:schemeClr val="tx2"/>
                </a:solidFill>
              </a:rPr>
              <a:t>Har du en egen bild högerklickar du på bakgrundsbilden och väljer Formatera bakgrund och sen Infoga från: Fil. </a:t>
            </a:r>
          </a:p>
          <a:p>
            <a:r>
              <a:rPr lang="sv-SE" sz="1400" dirty="0">
                <a:solidFill>
                  <a:schemeClr val="tx2"/>
                </a:solidFill>
              </a:rPr>
              <a:t> </a:t>
            </a:r>
          </a:p>
          <a:p>
            <a:r>
              <a:rPr lang="sv-SE" sz="1400" dirty="0">
                <a:solidFill>
                  <a:schemeClr val="tx2"/>
                </a:solidFill>
              </a:rPr>
              <a:t>Tänk på att logotypen alltid ska vara tydlig. Vit logotyp mot mörk bakgrund och svart logotyp mot ljus.</a:t>
            </a:r>
          </a:p>
          <a:p>
            <a:r>
              <a:rPr lang="sv-SE" sz="1400" dirty="0">
                <a:solidFill>
                  <a:schemeClr val="tx2"/>
                </a:solidFill>
              </a:rPr>
              <a:t>Byt mellan de olika under Layout. </a:t>
            </a:r>
          </a:p>
        </p:txBody>
      </p:sp>
    </p:spTree>
    <p:extLst>
      <p:ext uri="{BB962C8B-B14F-4D97-AF65-F5344CB8AC3E}">
        <p14:creationId xmlns:p14="http://schemas.microsoft.com/office/powerpoint/2010/main" val="4093894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 svart logo grå bakgrund">
    <p:bg>
      <p:bgPr>
        <a:solidFill>
          <a:srgbClr val="F5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5490000" cy="968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440000"/>
            <a:ext cx="5479200" cy="1753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underrubrik här</a:t>
            </a:r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467862"/>
            <a:ext cx="1367968" cy="46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547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457200" y="457200"/>
            <a:ext cx="5508000" cy="396081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683568" y="628016"/>
            <a:ext cx="5112568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683568" y="1844674"/>
            <a:ext cx="5112568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5947200" y="4418012"/>
            <a:ext cx="2739600" cy="1980000"/>
          </a:xfrm>
          <a:solidFill>
            <a:schemeClr val="accent1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467862"/>
            <a:ext cx="1367968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9324528" y="4441756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108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457200" y="457200"/>
            <a:ext cx="5508000" cy="39608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683568" y="628016"/>
            <a:ext cx="5112568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683568" y="1844674"/>
            <a:ext cx="5112568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5947200" y="4418012"/>
            <a:ext cx="2739600" cy="1980000"/>
          </a:xfrm>
          <a:solidFill>
            <a:schemeClr val="tx2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467862"/>
            <a:ext cx="1367968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9324528" y="4441756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54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457200" y="457200"/>
            <a:ext cx="5508000" cy="39608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683568" y="628016"/>
            <a:ext cx="5112568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683568" y="1844674"/>
            <a:ext cx="5112568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5947200" y="4418012"/>
            <a:ext cx="2739600" cy="1980000"/>
          </a:xfrm>
          <a:solidFill>
            <a:schemeClr val="accent5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467862"/>
            <a:ext cx="1367968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9324528" y="4441756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9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457200" y="457200"/>
            <a:ext cx="5508000" cy="3960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683568" y="628016"/>
            <a:ext cx="5112568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683568" y="1844674"/>
            <a:ext cx="5112568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5947200" y="4418012"/>
            <a:ext cx="2739600" cy="1980000"/>
          </a:xfrm>
          <a:solidFill>
            <a:schemeClr val="accent3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467862"/>
            <a:ext cx="1367968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9324528" y="4441756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8348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60375" y="5733256"/>
            <a:ext cx="72828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0458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412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440001"/>
            <a:ext cx="3888000" cy="396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805185" y="1440000"/>
            <a:ext cx="3888000" cy="396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60374" y="5445224"/>
            <a:ext cx="3888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4" hasCustomPrompt="1"/>
          </p:nvPr>
        </p:nvSpPr>
        <p:spPr>
          <a:xfrm>
            <a:off x="4805185" y="5445224"/>
            <a:ext cx="3888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107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457200" y="1440000"/>
            <a:ext cx="3888000" cy="39600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4572513" y="1440000"/>
            <a:ext cx="4104000" cy="396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4572513" y="5446800"/>
            <a:ext cx="4104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4" name="Platshållare för sidfot 1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textruta 9"/>
          <p:cNvSpPr txBox="1"/>
          <p:nvPr userDrawn="1"/>
        </p:nvSpPr>
        <p:spPr>
          <a:xfrm>
            <a:off x="9324528" y="2132856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1033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16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457200" y="1439998"/>
            <a:ext cx="4104000" cy="396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4798800" y="1439863"/>
            <a:ext cx="3888000" cy="39600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460374" y="5446800"/>
            <a:ext cx="4104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textruta 9"/>
          <p:cNvSpPr txBox="1"/>
          <p:nvPr userDrawn="1"/>
        </p:nvSpPr>
        <p:spPr>
          <a:xfrm>
            <a:off x="9324528" y="2132856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2899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änster bred och text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16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457200" y="1439999"/>
            <a:ext cx="5760000" cy="429405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6372000" y="1440000"/>
            <a:ext cx="2314800" cy="429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5733256"/>
            <a:ext cx="5760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textruta 13"/>
          <p:cNvSpPr txBox="1"/>
          <p:nvPr userDrawn="1"/>
        </p:nvSpPr>
        <p:spPr>
          <a:xfrm>
            <a:off x="9324528" y="2132856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6803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457200" y="1439999"/>
            <a:ext cx="8219256" cy="429405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460375" y="5733256"/>
            <a:ext cx="82188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textruta 9"/>
          <p:cNvSpPr txBox="1"/>
          <p:nvPr userDrawn="1"/>
        </p:nvSpPr>
        <p:spPr>
          <a:xfrm>
            <a:off x="9324528" y="2132856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650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3888000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3888000" cy="3456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798800" y="1484784"/>
            <a:ext cx="3888000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798800" y="2174874"/>
            <a:ext cx="3888000" cy="3456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5661248"/>
            <a:ext cx="3888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4798800" y="5661248"/>
            <a:ext cx="3888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4" name="Platshållare för sidfo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55406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2" name="Platshållare fö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4" name="Platshållare för bild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528808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06437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Lil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54828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468313" y="1439863"/>
            <a:ext cx="54828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6279952"/>
            <a:ext cx="109041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6939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Grö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54828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468313" y="1439863"/>
            <a:ext cx="54828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6279952"/>
            <a:ext cx="109041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90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5803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Ros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54828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468313" y="1439863"/>
            <a:ext cx="54828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6279952"/>
            <a:ext cx="109041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8108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54828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468313" y="1439863"/>
            <a:ext cx="54828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6279952"/>
            <a:ext cx="109041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095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Årshjul -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00" y="1587260"/>
            <a:ext cx="4565904" cy="4565904"/>
          </a:xfrm>
          <a:prstGeom prst="rect">
            <a:avLst/>
          </a:prstGeom>
        </p:spPr>
      </p:pic>
      <p:sp>
        <p:nvSpPr>
          <p:cNvPr id="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850606" y="3348046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3386262" y="347183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355866" y="3168026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2850606" y="2287633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3230697" y="2647673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 Placeholder 23"/>
          <p:cNvSpPr>
            <a:spLocks noGrp="1"/>
          </p:cNvSpPr>
          <p:nvPr>
            <p:ph type="body" sz="quarter" idx="19" hasCustomPrompt="1"/>
          </p:nvPr>
        </p:nvSpPr>
        <p:spPr>
          <a:xfrm>
            <a:off x="3599689" y="301484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20" hasCustomPrompt="1"/>
          </p:nvPr>
        </p:nvSpPr>
        <p:spPr>
          <a:xfrm>
            <a:off x="3779709" y="1763493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3883252" y="2271497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4075057" y="2774741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4748984" y="176387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24" hasCustomPrompt="1"/>
          </p:nvPr>
        </p:nvSpPr>
        <p:spPr>
          <a:xfrm>
            <a:off x="4676976" y="2267926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Text Placeholder 23"/>
          <p:cNvSpPr>
            <a:spLocks noGrp="1"/>
          </p:cNvSpPr>
          <p:nvPr>
            <p:ph type="body" sz="quarter" idx="25" hasCustomPrompt="1"/>
          </p:nvPr>
        </p:nvSpPr>
        <p:spPr>
          <a:xfrm>
            <a:off x="4496956" y="277198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Text Placeholder 23"/>
          <p:cNvSpPr>
            <a:spLocks noGrp="1"/>
          </p:cNvSpPr>
          <p:nvPr>
            <p:ph type="body" sz="quarter" idx="26" hasCustomPrompt="1"/>
          </p:nvPr>
        </p:nvSpPr>
        <p:spPr>
          <a:xfrm>
            <a:off x="4957390" y="302664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7" hasCustomPrompt="1"/>
          </p:nvPr>
        </p:nvSpPr>
        <p:spPr>
          <a:xfrm>
            <a:off x="5325856" y="2647673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8" hasCustomPrompt="1"/>
          </p:nvPr>
        </p:nvSpPr>
        <p:spPr>
          <a:xfrm>
            <a:off x="5694317" y="2287633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 Placeholder 23"/>
          <p:cNvSpPr>
            <a:spLocks noGrp="1"/>
          </p:cNvSpPr>
          <p:nvPr>
            <p:ph type="body" sz="quarter" idx="29" hasCustomPrompt="1"/>
          </p:nvPr>
        </p:nvSpPr>
        <p:spPr>
          <a:xfrm>
            <a:off x="5181032" y="3485623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694317" y="3348046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1" hasCustomPrompt="1"/>
          </p:nvPr>
        </p:nvSpPr>
        <p:spPr>
          <a:xfrm>
            <a:off x="6190712" y="320666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32" hasCustomPrompt="1"/>
          </p:nvPr>
        </p:nvSpPr>
        <p:spPr>
          <a:xfrm>
            <a:off x="5181032" y="3897175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33" hasCustomPrompt="1"/>
          </p:nvPr>
        </p:nvSpPr>
        <p:spPr>
          <a:xfrm>
            <a:off x="5706473" y="404037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6214900" y="4140134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35" hasCustomPrompt="1"/>
          </p:nvPr>
        </p:nvSpPr>
        <p:spPr>
          <a:xfrm>
            <a:off x="4941999" y="436041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36" hasCustomPrompt="1"/>
          </p:nvPr>
        </p:nvSpPr>
        <p:spPr>
          <a:xfrm>
            <a:off x="5317430" y="472045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37" hasCustomPrompt="1"/>
          </p:nvPr>
        </p:nvSpPr>
        <p:spPr>
          <a:xfrm>
            <a:off x="5699413" y="508727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Text Placeholder 23"/>
          <p:cNvSpPr>
            <a:spLocks noGrp="1"/>
          </p:cNvSpPr>
          <p:nvPr>
            <p:ph type="body" sz="quarter" idx="38" hasCustomPrompt="1"/>
          </p:nvPr>
        </p:nvSpPr>
        <p:spPr>
          <a:xfrm>
            <a:off x="4496956" y="458990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39" hasCustomPrompt="1"/>
          </p:nvPr>
        </p:nvSpPr>
        <p:spPr>
          <a:xfrm>
            <a:off x="4676976" y="508727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Text Placeholder 23"/>
          <p:cNvSpPr>
            <a:spLocks noGrp="1"/>
          </p:cNvSpPr>
          <p:nvPr>
            <p:ph type="body" sz="quarter" idx="40" hasCustomPrompt="1"/>
          </p:nvPr>
        </p:nvSpPr>
        <p:spPr>
          <a:xfrm>
            <a:off x="4820992" y="5580294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41" hasCustomPrompt="1"/>
          </p:nvPr>
        </p:nvSpPr>
        <p:spPr>
          <a:xfrm>
            <a:off x="3386296" y="3906151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 Placeholder 23"/>
          <p:cNvSpPr>
            <a:spLocks noGrp="1"/>
          </p:cNvSpPr>
          <p:nvPr>
            <p:ph type="body" sz="quarter" idx="42" hasCustomPrompt="1"/>
          </p:nvPr>
        </p:nvSpPr>
        <p:spPr>
          <a:xfrm>
            <a:off x="2870657" y="4077195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Text Placeholder 23"/>
          <p:cNvSpPr>
            <a:spLocks noGrp="1"/>
          </p:cNvSpPr>
          <p:nvPr>
            <p:ph type="body" sz="quarter" idx="43" hasCustomPrompt="1"/>
          </p:nvPr>
        </p:nvSpPr>
        <p:spPr>
          <a:xfrm>
            <a:off x="2354211" y="4187417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 Placeholder 23"/>
          <p:cNvSpPr>
            <a:spLocks noGrp="1"/>
          </p:cNvSpPr>
          <p:nvPr>
            <p:ph type="body" sz="quarter" idx="44" hasCustomPrompt="1"/>
          </p:nvPr>
        </p:nvSpPr>
        <p:spPr>
          <a:xfrm>
            <a:off x="3623392" y="435368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xt Placeholder 23"/>
          <p:cNvSpPr>
            <a:spLocks noGrp="1"/>
          </p:cNvSpPr>
          <p:nvPr>
            <p:ph type="body" sz="quarter" idx="45" hasCustomPrompt="1"/>
          </p:nvPr>
        </p:nvSpPr>
        <p:spPr>
          <a:xfrm>
            <a:off x="3239649" y="472045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Text Placeholder 23"/>
          <p:cNvSpPr>
            <a:spLocks noGrp="1"/>
          </p:cNvSpPr>
          <p:nvPr>
            <p:ph type="body" sz="quarter" idx="46" hasCustomPrompt="1"/>
          </p:nvPr>
        </p:nvSpPr>
        <p:spPr>
          <a:xfrm>
            <a:off x="2880723" y="508727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Text Placeholder 23"/>
          <p:cNvSpPr>
            <a:spLocks noGrp="1"/>
          </p:cNvSpPr>
          <p:nvPr>
            <p:ph type="body" sz="quarter" idx="47" hasCustomPrompt="1"/>
          </p:nvPr>
        </p:nvSpPr>
        <p:spPr>
          <a:xfrm>
            <a:off x="4054216" y="461744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xt Placeholder 23"/>
          <p:cNvSpPr>
            <a:spLocks noGrp="1"/>
          </p:cNvSpPr>
          <p:nvPr>
            <p:ph type="body" sz="quarter" idx="48" hasCustomPrompt="1"/>
          </p:nvPr>
        </p:nvSpPr>
        <p:spPr>
          <a:xfrm>
            <a:off x="3949890" y="509583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Text Placeholder 23"/>
          <p:cNvSpPr>
            <a:spLocks noGrp="1"/>
          </p:cNvSpPr>
          <p:nvPr>
            <p:ph type="body" sz="quarter" idx="49" hasCustomPrompt="1"/>
          </p:nvPr>
        </p:nvSpPr>
        <p:spPr>
          <a:xfrm>
            <a:off x="3801985" y="565602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3035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Årshjul -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43" name="Picture 4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00" y="1585163"/>
            <a:ext cx="4570098" cy="4570098"/>
          </a:xfrm>
          <a:prstGeom prst="rect">
            <a:avLst/>
          </a:prstGeom>
        </p:spPr>
      </p:pic>
      <p:sp>
        <p:nvSpPr>
          <p:cNvPr id="44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854800" y="3349463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3390456" y="3473255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360060" y="3169443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2854800" y="228905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3234891" y="264909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Text Placeholder 23"/>
          <p:cNvSpPr>
            <a:spLocks noGrp="1"/>
          </p:cNvSpPr>
          <p:nvPr>
            <p:ph type="body" sz="quarter" idx="19" hasCustomPrompt="1"/>
          </p:nvPr>
        </p:nvSpPr>
        <p:spPr>
          <a:xfrm>
            <a:off x="3603883" y="3016259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0" name="Text Placeholder 23"/>
          <p:cNvSpPr>
            <a:spLocks noGrp="1"/>
          </p:cNvSpPr>
          <p:nvPr>
            <p:ph type="body" sz="quarter" idx="20" hasCustomPrompt="1"/>
          </p:nvPr>
        </p:nvSpPr>
        <p:spPr>
          <a:xfrm>
            <a:off x="3783903" y="176491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1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3887446" y="2272914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4079251" y="277615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4753178" y="1765287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4" name="Text Placeholder 23"/>
          <p:cNvSpPr>
            <a:spLocks noGrp="1"/>
          </p:cNvSpPr>
          <p:nvPr>
            <p:ph type="body" sz="quarter" idx="24" hasCustomPrompt="1"/>
          </p:nvPr>
        </p:nvSpPr>
        <p:spPr>
          <a:xfrm>
            <a:off x="4681170" y="2269343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5" name="Text Placeholder 23"/>
          <p:cNvSpPr>
            <a:spLocks noGrp="1"/>
          </p:cNvSpPr>
          <p:nvPr>
            <p:ph type="body" sz="quarter" idx="25" hasCustomPrompt="1"/>
          </p:nvPr>
        </p:nvSpPr>
        <p:spPr>
          <a:xfrm>
            <a:off x="4501150" y="2773399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6" name="Text Placeholder 23"/>
          <p:cNvSpPr>
            <a:spLocks noGrp="1"/>
          </p:cNvSpPr>
          <p:nvPr>
            <p:ph type="body" sz="quarter" idx="26" hasCustomPrompt="1"/>
          </p:nvPr>
        </p:nvSpPr>
        <p:spPr>
          <a:xfrm>
            <a:off x="4961584" y="3028057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 Placeholder 23"/>
          <p:cNvSpPr>
            <a:spLocks noGrp="1"/>
          </p:cNvSpPr>
          <p:nvPr>
            <p:ph type="body" sz="quarter" idx="27" hasCustomPrompt="1"/>
          </p:nvPr>
        </p:nvSpPr>
        <p:spPr>
          <a:xfrm>
            <a:off x="5330050" y="264909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8" name="Text Placeholder 23"/>
          <p:cNvSpPr>
            <a:spLocks noGrp="1"/>
          </p:cNvSpPr>
          <p:nvPr>
            <p:ph type="body" sz="quarter" idx="28" hasCustomPrompt="1"/>
          </p:nvPr>
        </p:nvSpPr>
        <p:spPr>
          <a:xfrm>
            <a:off x="5698511" y="228905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9" name="Text Placeholder 23"/>
          <p:cNvSpPr>
            <a:spLocks noGrp="1"/>
          </p:cNvSpPr>
          <p:nvPr>
            <p:ph type="body" sz="quarter" idx="29" hasCustomPrompt="1"/>
          </p:nvPr>
        </p:nvSpPr>
        <p:spPr>
          <a:xfrm>
            <a:off x="5185226" y="348704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0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698511" y="3349463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1" name="Text Placeholder 23"/>
          <p:cNvSpPr>
            <a:spLocks noGrp="1"/>
          </p:cNvSpPr>
          <p:nvPr>
            <p:ph type="body" sz="quarter" idx="31" hasCustomPrompt="1"/>
          </p:nvPr>
        </p:nvSpPr>
        <p:spPr>
          <a:xfrm>
            <a:off x="6194906" y="3208077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2" name="Text Placeholder 23"/>
          <p:cNvSpPr>
            <a:spLocks noGrp="1"/>
          </p:cNvSpPr>
          <p:nvPr>
            <p:ph type="body" sz="quarter" idx="32" hasCustomPrompt="1"/>
          </p:nvPr>
        </p:nvSpPr>
        <p:spPr>
          <a:xfrm>
            <a:off x="5185226" y="389859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3" name="Text Placeholder 23"/>
          <p:cNvSpPr>
            <a:spLocks noGrp="1"/>
          </p:cNvSpPr>
          <p:nvPr>
            <p:ph type="body" sz="quarter" idx="33" hasCustomPrompt="1"/>
          </p:nvPr>
        </p:nvSpPr>
        <p:spPr>
          <a:xfrm>
            <a:off x="5710667" y="4041795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4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6219094" y="4141551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5" name="Text Placeholder 23"/>
          <p:cNvSpPr>
            <a:spLocks noGrp="1"/>
          </p:cNvSpPr>
          <p:nvPr>
            <p:ph type="body" sz="quarter" idx="35" hasCustomPrompt="1"/>
          </p:nvPr>
        </p:nvSpPr>
        <p:spPr>
          <a:xfrm>
            <a:off x="4946193" y="4361827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6" name="Text Placeholder 23"/>
          <p:cNvSpPr>
            <a:spLocks noGrp="1"/>
          </p:cNvSpPr>
          <p:nvPr>
            <p:ph type="body" sz="quarter" idx="36" hasCustomPrompt="1"/>
          </p:nvPr>
        </p:nvSpPr>
        <p:spPr>
          <a:xfrm>
            <a:off x="5321624" y="4721867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Text Placeholder 23"/>
          <p:cNvSpPr>
            <a:spLocks noGrp="1"/>
          </p:cNvSpPr>
          <p:nvPr>
            <p:ph type="body" sz="quarter" idx="37" hasCustomPrompt="1"/>
          </p:nvPr>
        </p:nvSpPr>
        <p:spPr>
          <a:xfrm>
            <a:off x="5703607" y="5088687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8" name="Text Placeholder 23"/>
          <p:cNvSpPr>
            <a:spLocks noGrp="1"/>
          </p:cNvSpPr>
          <p:nvPr>
            <p:ph type="body" sz="quarter" idx="38" hasCustomPrompt="1"/>
          </p:nvPr>
        </p:nvSpPr>
        <p:spPr>
          <a:xfrm>
            <a:off x="4501150" y="4591319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Text Placeholder 23"/>
          <p:cNvSpPr>
            <a:spLocks noGrp="1"/>
          </p:cNvSpPr>
          <p:nvPr>
            <p:ph type="body" sz="quarter" idx="39" hasCustomPrompt="1"/>
          </p:nvPr>
        </p:nvSpPr>
        <p:spPr>
          <a:xfrm>
            <a:off x="4681170" y="5088687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0" name="Text Placeholder 23"/>
          <p:cNvSpPr>
            <a:spLocks noGrp="1"/>
          </p:cNvSpPr>
          <p:nvPr>
            <p:ph type="body" sz="quarter" idx="40" hasCustomPrompt="1"/>
          </p:nvPr>
        </p:nvSpPr>
        <p:spPr>
          <a:xfrm>
            <a:off x="4825186" y="5581711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1" name="Text Placeholder 23"/>
          <p:cNvSpPr>
            <a:spLocks noGrp="1"/>
          </p:cNvSpPr>
          <p:nvPr>
            <p:ph type="body" sz="quarter" idx="41" hasCustomPrompt="1"/>
          </p:nvPr>
        </p:nvSpPr>
        <p:spPr>
          <a:xfrm>
            <a:off x="3390490" y="390756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2" name="Text Placeholder 23"/>
          <p:cNvSpPr>
            <a:spLocks noGrp="1"/>
          </p:cNvSpPr>
          <p:nvPr>
            <p:ph type="body" sz="quarter" idx="42" hasCustomPrompt="1"/>
          </p:nvPr>
        </p:nvSpPr>
        <p:spPr>
          <a:xfrm>
            <a:off x="2874851" y="407861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43" hasCustomPrompt="1"/>
          </p:nvPr>
        </p:nvSpPr>
        <p:spPr>
          <a:xfrm>
            <a:off x="2358405" y="4188834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44" hasCustomPrompt="1"/>
          </p:nvPr>
        </p:nvSpPr>
        <p:spPr>
          <a:xfrm>
            <a:off x="3627586" y="4355099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45" hasCustomPrompt="1"/>
          </p:nvPr>
        </p:nvSpPr>
        <p:spPr>
          <a:xfrm>
            <a:off x="3243843" y="4721867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" name="Text Placeholder 23"/>
          <p:cNvSpPr>
            <a:spLocks noGrp="1"/>
          </p:cNvSpPr>
          <p:nvPr>
            <p:ph type="body" sz="quarter" idx="46" hasCustomPrompt="1"/>
          </p:nvPr>
        </p:nvSpPr>
        <p:spPr>
          <a:xfrm>
            <a:off x="2884917" y="5088687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7" name="Text Placeholder 23"/>
          <p:cNvSpPr>
            <a:spLocks noGrp="1"/>
          </p:cNvSpPr>
          <p:nvPr>
            <p:ph type="body" sz="quarter" idx="47" hasCustomPrompt="1"/>
          </p:nvPr>
        </p:nvSpPr>
        <p:spPr>
          <a:xfrm>
            <a:off x="4058410" y="4618857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8" name="Text Placeholder 23"/>
          <p:cNvSpPr>
            <a:spLocks noGrp="1"/>
          </p:cNvSpPr>
          <p:nvPr>
            <p:ph type="body" sz="quarter" idx="48" hasCustomPrompt="1"/>
          </p:nvPr>
        </p:nvSpPr>
        <p:spPr>
          <a:xfrm>
            <a:off x="3954084" y="5097247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9" name="Text Placeholder 23"/>
          <p:cNvSpPr>
            <a:spLocks noGrp="1"/>
          </p:cNvSpPr>
          <p:nvPr>
            <p:ph type="body" sz="quarter" idx="49" hasCustomPrompt="1"/>
          </p:nvPr>
        </p:nvSpPr>
        <p:spPr>
          <a:xfrm>
            <a:off x="3806179" y="5657439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1693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69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69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34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5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4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94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02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5F946-A91F-4BB2-8055-319EAA008AB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48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440001"/>
            <a:ext cx="7283152" cy="42940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894800" y="6312141"/>
            <a:ext cx="792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178000" y="6451624"/>
            <a:ext cx="4788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182800" y="6451624"/>
            <a:ext cx="504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6279952"/>
            <a:ext cx="1156816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7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98463" indent="-219075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84200" indent="-195263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12800" indent="-211138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63" indent="-212725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z="4400" dirty="0" smtClean="0"/>
              <a:t>Trygghets- </a:t>
            </a:r>
            <a:r>
              <a:rPr lang="sv-SE" sz="4400" dirty="0"/>
              <a:t>och säkerhetsarbetet i </a:t>
            </a:r>
            <a:r>
              <a:rPr lang="sv-SE" sz="4400" dirty="0" smtClean="0"/>
              <a:t>Bromma stadsdelsförvaltning</a:t>
            </a:r>
            <a:endParaRPr lang="sv-SE" sz="4400" dirty="0"/>
          </a:p>
        </p:txBody>
      </p:sp>
    </p:spTree>
    <p:extLst>
      <p:ext uri="{BB962C8B-B14F-4D97-AF65-F5344CB8AC3E}">
        <p14:creationId xmlns:p14="http://schemas.microsoft.com/office/powerpoint/2010/main" val="355390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sv-SE" sz="1800" dirty="0" smtClean="0">
                <a:latin typeface="Stockholm Type Bold" pitchFamily="50" charset="0"/>
              </a:rPr>
              <a:t>Trygghets- och säkerhetsarbetet Bromma SDF 2020</a:t>
            </a:r>
            <a:endParaRPr lang="sv-SE" sz="1800" dirty="0">
              <a:latin typeface="Stockholm Type Bold" pitchFamily="50" charset="0"/>
            </a:endParaRPr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669703"/>
              </p:ext>
            </p:extLst>
          </p:nvPr>
        </p:nvGraphicFramePr>
        <p:xfrm>
          <a:off x="170151" y="707957"/>
          <a:ext cx="8712965" cy="5715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2593">
                  <a:extLst>
                    <a:ext uri="{9D8B030D-6E8A-4147-A177-3AD203B41FA5}">
                      <a16:colId xmlns:a16="http://schemas.microsoft.com/office/drawing/2014/main" val="627941307"/>
                    </a:ext>
                  </a:extLst>
                </a:gridCol>
                <a:gridCol w="1742593">
                  <a:extLst>
                    <a:ext uri="{9D8B030D-6E8A-4147-A177-3AD203B41FA5}">
                      <a16:colId xmlns:a16="http://schemas.microsoft.com/office/drawing/2014/main" val="3960825571"/>
                    </a:ext>
                  </a:extLst>
                </a:gridCol>
                <a:gridCol w="1742593">
                  <a:extLst>
                    <a:ext uri="{9D8B030D-6E8A-4147-A177-3AD203B41FA5}">
                      <a16:colId xmlns:a16="http://schemas.microsoft.com/office/drawing/2014/main" val="2880420808"/>
                    </a:ext>
                  </a:extLst>
                </a:gridCol>
                <a:gridCol w="1742593">
                  <a:extLst>
                    <a:ext uri="{9D8B030D-6E8A-4147-A177-3AD203B41FA5}">
                      <a16:colId xmlns:a16="http://schemas.microsoft.com/office/drawing/2014/main" val="3155460809"/>
                    </a:ext>
                  </a:extLst>
                </a:gridCol>
                <a:gridCol w="1742593">
                  <a:extLst>
                    <a:ext uri="{9D8B030D-6E8A-4147-A177-3AD203B41FA5}">
                      <a16:colId xmlns:a16="http://schemas.microsoft.com/office/drawing/2014/main" val="897012647"/>
                    </a:ext>
                  </a:extLst>
                </a:gridCol>
              </a:tblGrid>
              <a:tr h="523037">
                <a:tc>
                  <a:txBody>
                    <a:bodyPr/>
                    <a:lstStyle/>
                    <a:p>
                      <a:r>
                        <a:rPr lang="sv-SE" sz="1200" b="1" dirty="0" smtClean="0"/>
                        <a:t>1</a:t>
                      </a:r>
                      <a:r>
                        <a:rPr lang="sv-SE" sz="1000" b="1" baseline="0" dirty="0" smtClean="0"/>
                        <a:t> </a:t>
                      </a:r>
                      <a:r>
                        <a:rPr lang="sv-SE" sz="1200" b="1" baseline="0" dirty="0" smtClean="0"/>
                        <a:t>Förebygga olyckor </a:t>
                      </a:r>
                      <a:endParaRPr lang="sv-SE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dirty="0" smtClean="0"/>
                        <a:t>2. Förebygga brott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dirty="0" smtClean="0"/>
                        <a:t>3. Förebygga otillåten påverkan samt hot och våld mot</a:t>
                      </a:r>
                      <a:r>
                        <a:rPr lang="sv-SE" sz="1200" b="1" baseline="0" dirty="0" smtClean="0"/>
                        <a:t> anställda</a:t>
                      </a:r>
                      <a:endParaRPr lang="sv-SE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dirty="0" smtClean="0"/>
                        <a:t>4. Bygga motståndskraft och </a:t>
                      </a:r>
                      <a:r>
                        <a:rPr lang="sv-SE" sz="1200" b="1" dirty="0" smtClean="0"/>
                        <a:t>krishanterings förmåga</a:t>
                      </a:r>
                      <a:endParaRPr lang="sv-SE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dirty="0" smtClean="0"/>
                        <a:t>5. Bygga ett gott säkerhetsskydd</a:t>
                      </a:r>
                      <a:endParaRPr lang="sv-SE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725071"/>
                  </a:ext>
                </a:extLst>
              </a:tr>
              <a:tr h="48364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 smtClean="0"/>
                        <a:t>Systematiskt brandskydds-arbete på förvaltnings- och enhetsnivå (SBA)</a:t>
                      </a:r>
                      <a:endParaRPr lang="sv-SE" sz="900" b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b="0" dirty="0" smtClean="0"/>
                        <a:t>Ansvarig: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b="0" i="1" dirty="0" smtClean="0"/>
                        <a:t>- Brandskyddssamordnare/</a:t>
                      </a:r>
                      <a:r>
                        <a:rPr lang="sv-SE" sz="900" b="0" i="1" baseline="0" dirty="0" smtClean="0"/>
                        <a:t> Lokalintendent,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i="1" baseline="0" dirty="0" smtClean="0"/>
                        <a:t>- Enhetschefer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sv-SE" sz="900" b="1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b="1" dirty="0" smtClean="0"/>
                        <a:t>Systematiskt olycksföre-</a:t>
                      </a:r>
                      <a:br>
                        <a:rPr lang="sv-SE" sz="900" b="1" dirty="0" smtClean="0"/>
                      </a:br>
                      <a:r>
                        <a:rPr lang="sv-SE" sz="900" b="1" dirty="0" smtClean="0"/>
                        <a:t>byggande arbete</a:t>
                      </a:r>
                      <a:r>
                        <a:rPr lang="sv-SE" sz="900" b="1" baseline="0" dirty="0" smtClean="0"/>
                        <a:t> – människa, miljö och egendom.</a:t>
                      </a:r>
                      <a:endParaRPr lang="sv-SE" sz="9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i="1" baseline="0" dirty="0" smtClean="0"/>
                        <a:t>- IA-samordnare HR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i="1" baseline="0" dirty="0" smtClean="0">
                          <a:solidFill>
                            <a:schemeClr val="tx1"/>
                          </a:solidFill>
                        </a:rPr>
                        <a:t>- Lokal och park</a:t>
                      </a:r>
                      <a:endParaRPr lang="sv-SE" sz="900" i="1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i="1" dirty="0" smtClean="0"/>
                        <a:t>- Trygghets- och säkerhetssamordnare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i="1" baseline="0" dirty="0" smtClean="0"/>
                        <a:t> </a:t>
                      </a:r>
                      <a:endParaRPr lang="sv-SE" sz="900" dirty="0" smtClean="0"/>
                    </a:p>
                    <a:p>
                      <a:pPr marL="0" indent="0">
                        <a:buFontTx/>
                        <a:buNone/>
                      </a:pPr>
                      <a:endParaRPr lang="sv-SE" sz="9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900" b="1" baseline="0" dirty="0" smtClean="0"/>
                        <a:t>Samverkans-överenskommelse med lokalpolisområde Bromma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</a:p>
                    <a:p>
                      <a:r>
                        <a:rPr lang="sv-SE" sz="900" i="0" baseline="0" dirty="0" smtClean="0"/>
                        <a:t>-</a:t>
                      </a:r>
                      <a:r>
                        <a:rPr lang="sv-SE" sz="900" i="1" dirty="0" smtClean="0"/>
                        <a:t>Trygghets- och säkerhetssamordnare</a:t>
                      </a:r>
                      <a:endParaRPr lang="sv-SE" sz="900" i="1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i="1" baseline="0" dirty="0" smtClean="0"/>
                        <a:t>- Preventionssamordnare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i="1" baseline="0" dirty="0" smtClean="0"/>
                        <a:t>- Fältassistenter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i="1" baseline="0" dirty="0" smtClean="0"/>
                        <a:t>- Socialtjänsten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sv-SE" sz="900" i="1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b="1" i="0" baseline="0" dirty="0" smtClean="0"/>
                        <a:t>Fysisk miljö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i="1" baseline="0" dirty="0" smtClean="0"/>
                        <a:t>- Lokal och park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sv-SE" sz="900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b="1" baseline="0" dirty="0" smtClean="0"/>
                        <a:t>Handlingsplan mot våldsbejakande extremism, VBE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  <a:endParaRPr lang="sv-SE" sz="900" b="0" baseline="0" dirty="0" smtClean="0"/>
                    </a:p>
                    <a:p>
                      <a:r>
                        <a:rPr lang="sv-SE" sz="900" i="1" baseline="0" dirty="0" smtClean="0"/>
                        <a:t>- Preventionssamordnare</a:t>
                      </a:r>
                      <a:endParaRPr lang="sv-SE" sz="900" baseline="0" dirty="0" smtClean="0"/>
                    </a:p>
                    <a:p>
                      <a:pPr marL="0" indent="0">
                        <a:buFontTx/>
                        <a:buNone/>
                      </a:pPr>
                      <a:endParaRPr lang="sv-SE" sz="900" b="1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baseline="0" dirty="0" smtClean="0"/>
                        <a:t>ANDT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  <a:endParaRPr lang="sv-SE" sz="900" b="0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i="1" baseline="0" dirty="0" smtClean="0"/>
                        <a:t>- Preventionssamordnare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sv-SE" sz="900" i="1" baseline="0" dirty="0" smtClean="0"/>
                    </a:p>
                    <a:p>
                      <a:pPr marL="171450" indent="-171450">
                        <a:buFontTx/>
                        <a:buChar char="-"/>
                      </a:pPr>
                      <a:endParaRPr lang="sv-SE" sz="900" i="1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b="1" i="0" baseline="0" dirty="0" smtClean="0"/>
                        <a:t>Samverkan kommun, polis mm lägesbild/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b="1" i="0" baseline="0" dirty="0" smtClean="0"/>
                        <a:t>Operativt BRÅ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</a:p>
                    <a:p>
                      <a:r>
                        <a:rPr lang="sv-SE" sz="900" i="0" baseline="0" dirty="0" smtClean="0"/>
                        <a:t>-</a:t>
                      </a:r>
                      <a:r>
                        <a:rPr lang="sv-SE" sz="900" i="1" dirty="0" smtClean="0"/>
                        <a:t>Trygghets- och säkerhetssamordnare</a:t>
                      </a:r>
                      <a:endParaRPr lang="sv-SE" sz="900" b="1" i="0" baseline="0" dirty="0" smtClean="0"/>
                    </a:p>
                    <a:p>
                      <a:pPr marL="0" indent="0">
                        <a:buFontTx/>
                        <a:buNone/>
                      </a:pPr>
                      <a:endParaRPr lang="sv-SE" sz="900" b="1" i="0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b="1" i="0" baseline="0" dirty="0" smtClean="0">
                          <a:solidFill>
                            <a:schemeClr val="tx1"/>
                          </a:solidFill>
                        </a:rPr>
                        <a:t>Lokalt BRÅ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sv-SE" sz="900" b="0" i="0" baseline="0" dirty="0" smtClean="0">
                          <a:solidFill>
                            <a:schemeClr val="tx1"/>
                          </a:solidFill>
                        </a:rPr>
                        <a:t>Direktör mm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sv-SE" sz="900" b="1" i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sv-SE" sz="900" b="1" dirty="0" smtClean="0"/>
                        <a:t>Systematiska arbetsmiljöarbetet, i enlighet med stadens personalpolicy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  <a:endParaRPr lang="sv-SE" sz="900" b="0" baseline="0" dirty="0" smtClean="0"/>
                    </a:p>
                    <a:p>
                      <a:r>
                        <a:rPr lang="sv-SE" sz="900" i="1" dirty="0" smtClean="0"/>
                        <a:t>- Alla</a:t>
                      </a:r>
                      <a:r>
                        <a:rPr lang="sv-SE" sz="900" i="1" baseline="0" dirty="0" smtClean="0"/>
                        <a:t> e</a:t>
                      </a:r>
                      <a:r>
                        <a:rPr lang="sv-SE" sz="900" i="1" dirty="0" smtClean="0"/>
                        <a:t>nhetschefer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sv-SE" sz="900" b="1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b="1" dirty="0" smtClean="0"/>
                        <a:t>Hot och våldsplaner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  <a:endParaRPr lang="sv-SE" sz="900" b="0" baseline="0" dirty="0" smtClean="0"/>
                    </a:p>
                    <a:p>
                      <a:r>
                        <a:rPr lang="sv-SE" sz="900" i="1" dirty="0" smtClean="0"/>
                        <a:t>- Alla</a:t>
                      </a:r>
                      <a:r>
                        <a:rPr lang="sv-SE" sz="900" i="1" baseline="0" dirty="0" smtClean="0"/>
                        <a:t> e</a:t>
                      </a:r>
                      <a:r>
                        <a:rPr lang="sv-SE" sz="900" i="1" dirty="0" smtClean="0"/>
                        <a:t>nhetschefer</a:t>
                      </a:r>
                    </a:p>
                    <a:p>
                      <a:endParaRPr lang="sv-SE" sz="900" dirty="0" smtClean="0"/>
                    </a:p>
                    <a:p>
                      <a:r>
                        <a:rPr lang="sv-SE" sz="900" b="1" dirty="0" smtClean="0"/>
                        <a:t>Personlarm, inköp och utarbetande av rutiner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Ansvarig: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sv-SE" sz="900" i="1" dirty="0" smtClean="0"/>
                        <a:t>Alla</a:t>
                      </a:r>
                      <a:r>
                        <a:rPr lang="sv-SE" sz="900" i="1" baseline="0" dirty="0" smtClean="0"/>
                        <a:t> e</a:t>
                      </a:r>
                      <a:r>
                        <a:rPr lang="sv-SE" sz="900" i="1" dirty="0" smtClean="0"/>
                        <a:t>nhetschefer,</a:t>
                      </a:r>
                      <a:r>
                        <a:rPr lang="sv-SE" sz="900" i="1" baseline="0" dirty="0" smtClean="0"/>
                        <a:t> med stöd från Upphandlings- och inköpssamordnare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sv-SE" sz="900" i="1" baseline="0" dirty="0" smtClean="0"/>
                        <a:t>FH; Lokal och Park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b="1" dirty="0" smtClean="0"/>
                        <a:t>Stöd vid incidenter och uppföljning efter händelser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Ansvarig: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i="1" dirty="0" smtClean="0"/>
                        <a:t>- Alla</a:t>
                      </a:r>
                      <a:r>
                        <a:rPr lang="sv-SE" sz="900" i="1" baseline="0" dirty="0" smtClean="0"/>
                        <a:t> e</a:t>
                      </a:r>
                      <a:r>
                        <a:rPr lang="sv-SE" sz="900" i="1" dirty="0" smtClean="0"/>
                        <a:t>nhetschefer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i="1" dirty="0" smtClean="0"/>
                        <a:t>- HR</a:t>
                      </a:r>
                    </a:p>
                    <a:p>
                      <a:endParaRPr lang="sv-SE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 smtClean="0"/>
                        <a:t>Värna de förtroendevaldas säkerhet i samband med att de utövar sitt kommunala uppdrag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Ansvarig: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 smtClean="0"/>
                        <a:t>- </a:t>
                      </a:r>
                      <a:r>
                        <a:rPr lang="sv-SE" sz="900" i="1" dirty="0" smtClean="0"/>
                        <a:t>Trygghets- och säkerhetssamordnare (utvecklingsområde)</a:t>
                      </a:r>
                      <a:endParaRPr lang="sv-SE" sz="900" i="1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 smtClean="0"/>
                    </a:p>
                    <a:p>
                      <a:endParaRPr lang="sv-SE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900" b="1" baseline="0" dirty="0" smtClean="0"/>
                        <a:t>Krisledning</a:t>
                      </a:r>
                      <a:r>
                        <a:rPr lang="sv-SE" sz="900" baseline="0" dirty="0" smtClean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  <a:endParaRPr lang="sv-SE" sz="900" b="0" baseline="0" dirty="0" smtClean="0"/>
                    </a:p>
                    <a:p>
                      <a:r>
                        <a:rPr lang="sv-SE" sz="900" i="1" baseline="0" dirty="0" smtClean="0"/>
                        <a:t>- Direktör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i="1" baseline="0" dirty="0" smtClean="0"/>
                        <a:t>- FVL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i="1" baseline="0" dirty="0" smtClean="0"/>
                        <a:t>- Trygghets- och säkerhetssamordnare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sv-SE" sz="900" i="1" baseline="0" dirty="0" smtClean="0"/>
                    </a:p>
                    <a:p>
                      <a:r>
                        <a:rPr lang="sv-SE" sz="900" b="1" dirty="0" smtClean="0"/>
                        <a:t>Krisledningsplan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</a:p>
                    <a:p>
                      <a:r>
                        <a:rPr lang="sv-SE" sz="900" i="1" baseline="0" dirty="0" smtClean="0"/>
                        <a:t>-Trygghets- och säkerhetssamordnare</a:t>
                      </a:r>
                      <a:endParaRPr lang="sv-SE" sz="900" dirty="0" smtClean="0"/>
                    </a:p>
                    <a:p>
                      <a:pPr marL="0" indent="0">
                        <a:buFontTx/>
                        <a:buNone/>
                      </a:pPr>
                      <a:endParaRPr lang="sv-SE" sz="900" dirty="0" smtClean="0"/>
                    </a:p>
                    <a:p>
                      <a:r>
                        <a:rPr lang="sv-SE" sz="900" b="1" dirty="0" smtClean="0"/>
                        <a:t>Risk- och sårbarhetsanalyser </a:t>
                      </a:r>
                      <a:r>
                        <a:rPr lang="sv-SE" sz="900" b="1" baseline="0" dirty="0" smtClean="0"/>
                        <a:t>(RSA)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i="1" baseline="0" dirty="0" smtClean="0"/>
                        <a:t>- ILS-samordnare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sv-SE" sz="900" b="1" baseline="0" dirty="0" smtClean="0"/>
                    </a:p>
                    <a:p>
                      <a:r>
                        <a:rPr lang="sv-SE" sz="900" b="1" baseline="0" dirty="0" smtClean="0"/>
                        <a:t>Civilt försvar (from april ca)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  <a:r>
                        <a:rPr lang="sv-SE" sz="900" baseline="0" dirty="0" smtClean="0"/>
                        <a:t/>
                      </a:r>
                      <a:br>
                        <a:rPr lang="sv-SE" sz="900" baseline="0" dirty="0" smtClean="0"/>
                      </a:br>
                      <a:r>
                        <a:rPr lang="sv-SE" sz="900" i="0" baseline="0" dirty="0" smtClean="0"/>
                        <a:t>- </a:t>
                      </a:r>
                      <a:r>
                        <a:rPr lang="sv-SE" sz="900" i="1" baseline="0" dirty="0" smtClean="0"/>
                        <a:t>Trygghets- och säkerhetssamordnare</a:t>
                      </a:r>
                    </a:p>
                    <a:p>
                      <a:endParaRPr lang="sv-SE" sz="900" b="1" dirty="0" smtClean="0"/>
                    </a:p>
                    <a:p>
                      <a:r>
                        <a:rPr lang="sv-SE" sz="900" b="1" dirty="0" smtClean="0"/>
                        <a:t>Krisstöd</a:t>
                      </a:r>
                    </a:p>
                    <a:p>
                      <a:r>
                        <a:rPr lang="sv-SE" sz="900" b="0" dirty="0" smtClean="0"/>
                        <a:t>Ansvarig:</a:t>
                      </a:r>
                    </a:p>
                    <a:p>
                      <a:r>
                        <a:rPr lang="sv-SE" sz="900" i="1" dirty="0" smtClean="0"/>
                        <a:t>-Operativa ledare, socialtjänsten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 smtClean="0">
                          <a:solidFill>
                            <a:schemeClr val="tx1"/>
                          </a:solidFill>
                        </a:rPr>
                        <a:t>Lokal</a:t>
                      </a:r>
                      <a:r>
                        <a:rPr lang="sv-SE" sz="900" b="1" baseline="0" dirty="0" smtClean="0">
                          <a:solidFill>
                            <a:schemeClr val="tx1"/>
                          </a:solidFill>
                        </a:rPr>
                        <a:t> k</a:t>
                      </a:r>
                      <a:r>
                        <a:rPr lang="sv-SE" sz="900" b="1" dirty="0" smtClean="0">
                          <a:solidFill>
                            <a:schemeClr val="tx1"/>
                          </a:solidFill>
                        </a:rPr>
                        <a:t>rissamverkan</a:t>
                      </a:r>
                      <a:endParaRPr lang="sv-SE" sz="9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i="1" baseline="0" dirty="0" smtClean="0">
                          <a:solidFill>
                            <a:schemeClr val="tx1"/>
                          </a:solidFill>
                        </a:rPr>
                        <a:t>- Direktör, Trygghets- och säkerhetssamordnare, krisstödjarna, Bromma flygplats,</a:t>
                      </a:r>
                      <a:r>
                        <a:rPr lang="sv-SE" sz="90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900" i="1" dirty="0" smtClean="0">
                          <a:solidFill>
                            <a:schemeClr val="tx1"/>
                          </a:solidFill>
                        </a:rPr>
                        <a:t>Polis,</a:t>
                      </a:r>
                      <a:r>
                        <a:rPr lang="sv-SE" sz="900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900" i="1" dirty="0" smtClean="0">
                          <a:solidFill>
                            <a:schemeClr val="tx1"/>
                          </a:solidFill>
                        </a:rPr>
                        <a:t>Röda Korset, församlingar,</a:t>
                      </a:r>
                      <a:r>
                        <a:rPr lang="sv-SE" sz="900" i="1" baseline="0" dirty="0" smtClean="0">
                          <a:solidFill>
                            <a:schemeClr val="tx1"/>
                          </a:solidFill>
                        </a:rPr>
                        <a:t> mm </a:t>
                      </a:r>
                      <a:endParaRPr lang="sv-SE" sz="90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 smtClean="0"/>
                        <a:t>Informationssäkerhet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i="1" dirty="0" smtClean="0"/>
                        <a:t>- </a:t>
                      </a:r>
                      <a:r>
                        <a:rPr lang="sv-SE" sz="900" i="1" dirty="0" err="1" smtClean="0"/>
                        <a:t>Informationssäkerhets-samordnare</a:t>
                      </a:r>
                      <a:r>
                        <a:rPr lang="sv-SE" sz="900" i="1" dirty="0" smtClean="0"/>
                        <a:t>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i="1" dirty="0" smtClean="0"/>
                        <a:t>- Dataskyddsombud, DSO</a:t>
                      </a:r>
                      <a:endParaRPr lang="sv-SE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dirty="0" smtClean="0"/>
                        <a:t/>
                      </a:r>
                      <a:br>
                        <a:rPr lang="sv-SE" sz="900" dirty="0" smtClean="0"/>
                      </a:br>
                      <a:endParaRPr lang="sv-SE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 smtClean="0"/>
                        <a:t>Säkerställa att all hantering av personuppgifter sker enligt med offentlighets- och sekretesslagen samt personuppgiftslagen.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  <a:endParaRPr lang="sv-SE" sz="900" b="0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i="1" dirty="0" smtClean="0"/>
                        <a:t>- Alla</a:t>
                      </a:r>
                      <a:r>
                        <a:rPr lang="sv-SE" sz="900" i="1" baseline="0" dirty="0" smtClean="0"/>
                        <a:t> e</a:t>
                      </a:r>
                      <a:r>
                        <a:rPr lang="sv-SE" sz="900" i="1" dirty="0" smtClean="0"/>
                        <a:t>nhetschefer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i="1" dirty="0" smtClean="0"/>
                        <a:t>- Arkivorganisationen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i="1" dirty="0" smtClean="0"/>
                        <a:t>- Arkivarie/GDPR projektledare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sv-SE" sz="900" i="1" dirty="0" smtClean="0"/>
                        <a:t>Registrator</a:t>
                      </a:r>
                      <a:endParaRPr lang="sv-SE" sz="9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521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45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838274"/>
              </p:ext>
            </p:extLst>
          </p:nvPr>
        </p:nvGraphicFramePr>
        <p:xfrm>
          <a:off x="1979712" y="332657"/>
          <a:ext cx="4680520" cy="49922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795679084"/>
                    </a:ext>
                  </a:extLst>
                </a:gridCol>
              </a:tblGrid>
              <a:tr h="465997"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2. Förebygga brott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997363"/>
                  </a:ext>
                </a:extLst>
              </a:tr>
              <a:tr h="4358539">
                <a:tc>
                  <a:txBody>
                    <a:bodyPr/>
                    <a:lstStyle/>
                    <a:p>
                      <a:r>
                        <a:rPr lang="sv-SE" sz="1200" b="1" baseline="0" dirty="0" smtClean="0"/>
                        <a:t>Samverkans-överenskommelse </a:t>
                      </a:r>
                      <a:r>
                        <a:rPr lang="sv-SE" sz="1200" b="1" baseline="0" dirty="0" smtClean="0"/>
                        <a:t>polis och stadsdel</a:t>
                      </a:r>
                      <a:endParaRPr lang="sv-SE" sz="1200" b="1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</a:p>
                    <a:p>
                      <a:r>
                        <a:rPr lang="sv-SE" sz="900" i="0" baseline="0" dirty="0" smtClean="0"/>
                        <a:t>-</a:t>
                      </a:r>
                      <a:r>
                        <a:rPr lang="sv-SE" sz="900" i="1" dirty="0" smtClean="0"/>
                        <a:t>Trygghets- och säkerhetssamordnare</a:t>
                      </a:r>
                      <a:endParaRPr lang="sv-SE" sz="900" i="1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i="1" baseline="0" dirty="0" smtClean="0"/>
                        <a:t>- Preventionssamordnare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i="1" baseline="0" dirty="0" smtClean="0"/>
                        <a:t>- Fältassistenter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sv-SE" sz="900" i="1" baseline="0" dirty="0" smtClean="0"/>
                        <a:t>Socialtjänsten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sv-SE" sz="900" i="1" baseline="0" dirty="0" smtClean="0"/>
                    </a:p>
                    <a:p>
                      <a:pPr marL="0" indent="0">
                        <a:buFontTx/>
                        <a:buNone/>
                      </a:pPr>
                      <a:endParaRPr lang="sv-SE" sz="900" b="1" i="0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1200" b="1" i="0" baseline="0" dirty="0" smtClean="0">
                          <a:solidFill>
                            <a:schemeClr val="tx1"/>
                          </a:solidFill>
                        </a:rPr>
                        <a:t>Lokalt Brottsförebyggande Råd, BRÅ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b="0" i="0" baseline="0" dirty="0" smtClean="0">
                          <a:solidFill>
                            <a:schemeClr val="tx1"/>
                          </a:solidFill>
                        </a:rPr>
                        <a:t>- Direktör mm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sv-SE" sz="900" i="1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1200" b="1" i="0" baseline="0" dirty="0" smtClean="0"/>
                        <a:t>Operativt BRÅ, Gemensam lägesbild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</a:p>
                    <a:p>
                      <a:r>
                        <a:rPr lang="sv-SE" sz="900" i="0" baseline="0" dirty="0" smtClean="0"/>
                        <a:t>-</a:t>
                      </a:r>
                      <a:r>
                        <a:rPr lang="sv-SE" sz="900" i="1" dirty="0" smtClean="0"/>
                        <a:t>Trygghets- och säkerhetssamordnare</a:t>
                      </a:r>
                      <a:endParaRPr lang="sv-SE" sz="900" b="1" i="0" baseline="0" dirty="0" smtClean="0"/>
                    </a:p>
                    <a:p>
                      <a:pPr marL="0" indent="0">
                        <a:buFontTx/>
                        <a:buNone/>
                      </a:pPr>
                      <a:endParaRPr lang="sv-SE" sz="900" i="1" baseline="0" dirty="0" smtClean="0"/>
                    </a:p>
                    <a:p>
                      <a:pPr marL="0" indent="0">
                        <a:buFontTx/>
                        <a:buNone/>
                      </a:pPr>
                      <a:endParaRPr lang="sv-SE" sz="900" i="1" baseline="0" dirty="0" smtClean="0"/>
                    </a:p>
                    <a:p>
                      <a:pPr marL="0" indent="0">
                        <a:buFontTx/>
                        <a:buNone/>
                      </a:pPr>
                      <a:endParaRPr lang="sv-SE" sz="900" i="1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1200" b="1" i="0" baseline="0" dirty="0" smtClean="0"/>
                        <a:t>Fysisk miljö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i="1" baseline="0" dirty="0" smtClean="0"/>
                        <a:t>- Lokal och park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sv-SE" sz="900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1200" b="1" baseline="0" dirty="0" smtClean="0"/>
                        <a:t>Handlingsplan mot våldsbejakande extremism, VBE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  <a:endParaRPr lang="sv-SE" sz="900" b="0" baseline="0" dirty="0" smtClean="0"/>
                    </a:p>
                    <a:p>
                      <a:r>
                        <a:rPr lang="sv-SE" sz="900" i="1" baseline="0" dirty="0" smtClean="0"/>
                        <a:t>- Preventionssamordnare</a:t>
                      </a:r>
                      <a:endParaRPr lang="sv-SE" sz="900" baseline="0" dirty="0" smtClean="0"/>
                    </a:p>
                    <a:p>
                      <a:pPr marL="0" indent="0">
                        <a:buFontTx/>
                        <a:buNone/>
                      </a:pPr>
                      <a:endParaRPr lang="sv-SE" sz="900" b="1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baseline="0" dirty="0" smtClean="0"/>
                        <a:t>Alkohol, narkotika, doping, tobak, ANDT-prevention</a:t>
                      </a:r>
                      <a:endParaRPr lang="sv-SE" sz="1200" b="1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 smtClean="0"/>
                        <a:t>Ansvarig:</a:t>
                      </a:r>
                      <a:endParaRPr lang="sv-SE" sz="900" b="0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v-SE" sz="900" i="1" baseline="0" dirty="0" smtClean="0"/>
                        <a:t>- Preventionssamordnare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sv-SE" sz="1200" i="1" baseline="0" dirty="0" smtClean="0"/>
                    </a:p>
                    <a:p>
                      <a:pPr marL="0" indent="0">
                        <a:buFontTx/>
                        <a:buNone/>
                      </a:pPr>
                      <a:endParaRPr lang="sv-SE" sz="900" b="1" i="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731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99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200" dirty="0" smtClean="0"/>
              <a:t>Kontinuerlig lägesbild Bromma/Operativt BRÅ</a:t>
            </a:r>
            <a:r>
              <a:rPr lang="sv-SE" sz="2000" dirty="0" smtClean="0"/>
              <a:t/>
            </a:r>
            <a:br>
              <a:rPr lang="sv-SE" sz="2000" dirty="0" smtClean="0"/>
            </a:br>
            <a:endParaRPr lang="sv-SE" sz="2000" b="0" i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v-SE" sz="3800" b="1" dirty="0" smtClean="0"/>
              <a:t>Bromma </a:t>
            </a:r>
            <a:r>
              <a:rPr lang="sv-SE" sz="3800" b="1" dirty="0" err="1" smtClean="0"/>
              <a:t>sdf</a:t>
            </a:r>
            <a:r>
              <a:rPr lang="sv-SE" sz="3800" b="1" dirty="0" smtClean="0"/>
              <a:t>		Polisen		Externa </a:t>
            </a:r>
          </a:p>
          <a:p>
            <a:pPr marL="0" indent="0">
              <a:buNone/>
            </a:pPr>
            <a:r>
              <a:rPr lang="sv-SE" sz="3800" b="1" dirty="0"/>
              <a:t>	</a:t>
            </a:r>
            <a:r>
              <a:rPr lang="sv-SE" sz="3800" b="1" dirty="0" smtClean="0"/>
              <a:t>					organisationer</a:t>
            </a:r>
            <a:endParaRPr lang="sv-SE" sz="3800" dirty="0" smtClean="0"/>
          </a:p>
          <a:p>
            <a:pPr marL="0" indent="0">
              <a:buNone/>
            </a:pPr>
            <a:r>
              <a:rPr lang="sv-SE" dirty="0" smtClean="0"/>
              <a:t>Socialtjänst					Kommunala </a:t>
            </a:r>
          </a:p>
          <a:p>
            <a:pPr marL="0" indent="0">
              <a:buNone/>
            </a:pPr>
            <a:r>
              <a:rPr lang="sv-SE" i="1" dirty="0" smtClean="0"/>
              <a:t>						</a:t>
            </a:r>
            <a:r>
              <a:rPr lang="sv-SE" dirty="0"/>
              <a:t>grundskolor; </a:t>
            </a:r>
            <a:r>
              <a:rPr lang="sv-SE" i="1" dirty="0"/>
              <a:t>kuratorer</a:t>
            </a:r>
          </a:p>
          <a:p>
            <a:pPr marL="0" indent="0">
              <a:buNone/>
            </a:pPr>
            <a:endParaRPr lang="sv-SE" b="1" dirty="0" smtClean="0"/>
          </a:p>
          <a:p>
            <a:pPr marL="0" indent="0">
              <a:buNone/>
            </a:pPr>
            <a:r>
              <a:rPr lang="sv-SE" dirty="0" smtClean="0"/>
              <a:t>Administration</a:t>
            </a:r>
            <a:r>
              <a:rPr lang="sv-SE" b="1" dirty="0" smtClean="0"/>
              <a:t>					</a:t>
            </a:r>
            <a:r>
              <a:rPr lang="sv-SE" dirty="0" smtClean="0"/>
              <a:t>Grannstöd</a:t>
            </a:r>
            <a:endParaRPr lang="sv-SE" b="1" dirty="0" smtClean="0"/>
          </a:p>
          <a:p>
            <a:pPr marL="0" indent="0">
              <a:buNone/>
            </a:pPr>
            <a:r>
              <a:rPr lang="sv-SE" dirty="0" smtClean="0"/>
              <a:t>						</a:t>
            </a:r>
          </a:p>
          <a:p>
            <a:pPr marL="0" indent="0">
              <a:buNone/>
            </a:pPr>
            <a:r>
              <a:rPr lang="sv-SE" i="1" dirty="0" smtClean="0"/>
              <a:t>						</a:t>
            </a:r>
            <a:r>
              <a:rPr lang="sv-SE" dirty="0" smtClean="0"/>
              <a:t>Svenska bostäder</a:t>
            </a:r>
          </a:p>
          <a:p>
            <a:pPr marL="0" indent="0">
              <a:buNone/>
            </a:pPr>
            <a:r>
              <a:rPr lang="sv-SE" dirty="0" smtClean="0"/>
              <a:t>Äldreomsorgen					SISAB</a:t>
            </a:r>
            <a:r>
              <a:rPr lang="sv-SE" i="1" dirty="0" smtClean="0"/>
              <a:t>	</a:t>
            </a:r>
          </a:p>
          <a:p>
            <a:pPr marL="0" indent="0">
              <a:buNone/>
            </a:pPr>
            <a:r>
              <a:rPr lang="sv-SE" i="1" dirty="0"/>
              <a:t>	</a:t>
            </a:r>
            <a:r>
              <a:rPr lang="sv-SE" i="1" dirty="0" smtClean="0"/>
              <a:t>					</a:t>
            </a:r>
            <a:r>
              <a:rPr lang="sv-SE" dirty="0" smtClean="0"/>
              <a:t>Familjebostäde</a:t>
            </a:r>
            <a:r>
              <a:rPr lang="sv-SE" i="1" dirty="0" smtClean="0"/>
              <a:t>r</a:t>
            </a:r>
            <a:endParaRPr lang="sv-SE" dirty="0"/>
          </a:p>
          <a:p>
            <a:pPr marL="0" indent="0">
              <a:buNone/>
            </a:pPr>
            <a:r>
              <a:rPr lang="sv-SE" i="1" dirty="0" smtClean="0"/>
              <a:t>						</a:t>
            </a:r>
            <a:r>
              <a:rPr lang="sv-SE" dirty="0" err="1" smtClean="0"/>
              <a:t>Micasa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Förskola</a:t>
            </a:r>
            <a:r>
              <a:rPr lang="sv-SE" b="1" dirty="0" smtClean="0"/>
              <a:t>					</a:t>
            </a:r>
            <a:r>
              <a:rPr lang="sv-SE" b="1" dirty="0" smtClean="0"/>
              <a:t>	</a:t>
            </a:r>
            <a:r>
              <a:rPr lang="sv-SE" dirty="0" smtClean="0"/>
              <a:t>Primula</a:t>
            </a:r>
            <a:endParaRPr lang="sv-SE" dirty="0" smtClean="0"/>
          </a:p>
          <a:p>
            <a:pPr marL="0" indent="0">
              <a:buNone/>
            </a:pPr>
            <a:r>
              <a:rPr lang="sv-SE" b="1" dirty="0"/>
              <a:t>	</a:t>
            </a:r>
            <a:r>
              <a:rPr lang="sv-SE" b="1" dirty="0" smtClean="0"/>
              <a:t>					</a:t>
            </a:r>
            <a:r>
              <a:rPr lang="sv-SE" dirty="0" smtClean="0"/>
              <a:t>Stockholmshem</a:t>
            </a:r>
            <a:r>
              <a:rPr lang="sv-SE" b="1" dirty="0"/>
              <a:t>	</a:t>
            </a:r>
            <a:r>
              <a:rPr lang="sv-SE" b="1" dirty="0" smtClean="0"/>
              <a:t>					</a:t>
            </a:r>
            <a:r>
              <a:rPr lang="sv-SE" b="1" dirty="0" smtClean="0"/>
              <a:t>	</a:t>
            </a:r>
            <a:r>
              <a:rPr lang="sv-SE" dirty="0" smtClean="0"/>
              <a:t>Bromma 							företagarförening</a:t>
            </a:r>
          </a:p>
          <a:p>
            <a:pPr marL="0" indent="0">
              <a:buNone/>
            </a:pPr>
            <a:r>
              <a:rPr lang="sv-SE" dirty="0" smtClean="0"/>
              <a:t>						</a:t>
            </a:r>
            <a:r>
              <a:rPr lang="sv-SE" dirty="0" err="1" smtClean="0"/>
              <a:t>mfl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48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Stockholms stad">
      <a:dk1>
        <a:srgbClr val="000000"/>
      </a:dk1>
      <a:lt1>
        <a:srgbClr val="FFFFFF"/>
      </a:lt1>
      <a:dk2>
        <a:srgbClr val="C40064"/>
      </a:dk2>
      <a:lt2>
        <a:srgbClr val="FEDEED"/>
      </a:lt2>
      <a:accent1>
        <a:srgbClr val="00867F"/>
      </a:accent1>
      <a:accent2>
        <a:srgbClr val="D5F7F4"/>
      </a:accent2>
      <a:accent3>
        <a:srgbClr val="006EBF"/>
      </a:accent3>
      <a:accent4>
        <a:srgbClr val="DCD9D2"/>
      </a:accent4>
      <a:accent5>
        <a:srgbClr val="5D237D"/>
      </a:accent5>
      <a:accent6>
        <a:srgbClr val="F1E6FC"/>
      </a:accent6>
      <a:hlink>
        <a:srgbClr val="006EBF"/>
      </a:hlink>
      <a:folHlink>
        <a:srgbClr val="5D237D"/>
      </a:folHlink>
    </a:clrScheme>
    <a:fontScheme name="Stockholms stad - Exc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m.potx" id="{E49F1394-C997-4CA3-A8CD-81CB71DAF987}" vid="{A66D5745-BA82-4CCF-BD14-672B940186FA}"/>
    </a:ext>
  </a:extLst>
</a:theme>
</file>

<file path=ppt/theme/theme2.xml><?xml version="1.0" encoding="utf-8"?>
<a:theme xmlns:a="http://schemas.openxmlformats.org/drawingml/2006/main" name="Sthlm Presentation">
  <a:themeElements>
    <a:clrScheme name="Stockholms stad">
      <a:dk1>
        <a:srgbClr val="000000"/>
      </a:dk1>
      <a:lt1>
        <a:srgbClr val="FFFFFF"/>
      </a:lt1>
      <a:dk2>
        <a:srgbClr val="C40064"/>
      </a:dk2>
      <a:lt2>
        <a:srgbClr val="FEDEED"/>
      </a:lt2>
      <a:accent1>
        <a:srgbClr val="00867F"/>
      </a:accent1>
      <a:accent2>
        <a:srgbClr val="D5F7F4"/>
      </a:accent2>
      <a:accent3>
        <a:srgbClr val="006EBF"/>
      </a:accent3>
      <a:accent4>
        <a:srgbClr val="DCD9D2"/>
      </a:accent4>
      <a:accent5>
        <a:srgbClr val="5D237D"/>
      </a:accent5>
      <a:accent6>
        <a:srgbClr val="F1E6FC"/>
      </a:accent6>
      <a:hlink>
        <a:srgbClr val="006EBF"/>
      </a:hlink>
      <a:folHlink>
        <a:srgbClr val="5D237D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Stockholms stad Rosa">
      <a:srgbClr val="C40064"/>
    </a:custClr>
    <a:custClr name="Stockholms stad Ljusrosa">
      <a:srgbClr val="FEDEED"/>
    </a:custClr>
    <a:custClr name="Stockholms stad Grön">
      <a:srgbClr val="00867F"/>
    </a:custClr>
    <a:custClr name="Stockholms stad Ljusgrön">
      <a:srgbClr val="D5F7F4"/>
    </a:custClr>
    <a:custClr name="Stockholms stad Orange">
      <a:srgbClr val="DD4A2C"/>
    </a:custClr>
    <a:custClr name="Stockholms stad Ljusorange">
      <a:srgbClr val="FFD7D2"/>
    </a:custClr>
    <a:custClr name="Stockholms stad Blå">
      <a:srgbClr val="006EBF"/>
    </a:custClr>
    <a:custClr name="Stockholms stad Ljusblå">
      <a:srgbClr val="D6EDFC"/>
    </a:custClr>
    <a:custClr name="Stockholms stad Lila">
      <a:srgbClr val="5D237D"/>
    </a:custClr>
    <a:custClr name="Stockholms stad Ljuslila">
      <a:srgbClr val="F1E6FC"/>
    </a:custClr>
    <a:custClr name="Stockholms stad Gul">
      <a:srgbClr val="FCBF0A"/>
    </a:custClr>
    <a:custClr name="Stockholms stad Grå">
      <a:srgbClr val="DCD9D2"/>
    </a:custClr>
  </a:custClrLst>
  <a:extLst>
    <a:ext uri="{05A4C25C-085E-4340-85A3-A5531E510DB2}">
      <thm15:themeFamily xmlns:thm15="http://schemas.microsoft.com/office/thememl/2012/main" name="Sthlm Presentation.potx" id="{50C62483-A8A2-4F5F-8DA2-4E59CD45C447}" vid="{5BC9E681-649A-46B1-A361-B0B22F6451F7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67</TotalTime>
  <Words>528</Words>
  <Application>Microsoft Office PowerPoint</Application>
  <PresentationFormat>Bildspel på skärmen (4:3)</PresentationFormat>
  <Paragraphs>148</Paragraphs>
  <Slides>4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4</vt:i4>
      </vt:variant>
    </vt:vector>
  </HeadingPairs>
  <TitlesOfParts>
    <vt:vector size="9" baseType="lpstr">
      <vt:lpstr>Arial</vt:lpstr>
      <vt:lpstr>Calibri</vt:lpstr>
      <vt:lpstr>Stockholm Type Bold</vt:lpstr>
      <vt:lpstr>Office-tema</vt:lpstr>
      <vt:lpstr>Sthlm Presentation</vt:lpstr>
      <vt:lpstr>PowerPoint-presentation</vt:lpstr>
      <vt:lpstr>Trygghets- och säkerhetsarbetet Bromma SDF 2020</vt:lpstr>
      <vt:lpstr>PowerPoint-presentation</vt:lpstr>
      <vt:lpstr>Kontinuerlig lägesbild Bromma/Operativt BRÅ </vt:lpstr>
    </vt:vector>
  </TitlesOfParts>
  <Company>Stockholms Stad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Annica Persson</dc:creator>
  <cp:lastModifiedBy>Annica Persson</cp:lastModifiedBy>
  <cp:revision>21</cp:revision>
  <dcterms:created xsi:type="dcterms:W3CDTF">2020-01-16T12:39:25Z</dcterms:created>
  <dcterms:modified xsi:type="dcterms:W3CDTF">2020-03-06T08:29:21Z</dcterms:modified>
</cp:coreProperties>
</file>